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376" r:id="rId3"/>
    <p:sldId id="258" r:id="rId4"/>
    <p:sldId id="325" r:id="rId5"/>
    <p:sldId id="377" r:id="rId6"/>
    <p:sldId id="360" r:id="rId7"/>
    <p:sldId id="378" r:id="rId8"/>
    <p:sldId id="379" r:id="rId9"/>
    <p:sldId id="359" r:id="rId10"/>
    <p:sldId id="380" r:id="rId11"/>
    <p:sldId id="381" r:id="rId12"/>
    <p:sldId id="382" r:id="rId13"/>
    <p:sldId id="383" r:id="rId14"/>
    <p:sldId id="384" r:id="rId15"/>
    <p:sldId id="373" r:id="rId16"/>
    <p:sldId id="403" r:id="rId17"/>
    <p:sldId id="404" r:id="rId18"/>
    <p:sldId id="405" r:id="rId19"/>
    <p:sldId id="385" r:id="rId20"/>
    <p:sldId id="386" r:id="rId21"/>
    <p:sldId id="387" r:id="rId22"/>
    <p:sldId id="388" r:id="rId23"/>
    <p:sldId id="389" r:id="rId24"/>
    <p:sldId id="390" r:id="rId25"/>
    <p:sldId id="391" r:id="rId26"/>
    <p:sldId id="392" r:id="rId27"/>
    <p:sldId id="393" r:id="rId28"/>
    <p:sldId id="394" r:id="rId29"/>
    <p:sldId id="395" r:id="rId30"/>
    <p:sldId id="396" r:id="rId31"/>
    <p:sldId id="397" r:id="rId32"/>
    <p:sldId id="398" r:id="rId33"/>
    <p:sldId id="260" r:id="rId34"/>
    <p:sldId id="402" r:id="rId35"/>
    <p:sldId id="259"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6">
          <p15:clr>
            <a:srgbClr val="A4A3A4"/>
          </p15:clr>
        </p15:guide>
        <p15:guide id="2" pos="286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82F0"/>
    <a:srgbClr val="B6B8C2"/>
    <a:srgbClr val="0C7FE9"/>
    <a:srgbClr val="017A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84"/>
    <p:restoredTop sz="87969"/>
  </p:normalViewPr>
  <p:slideViewPr>
    <p:cSldViewPr>
      <p:cViewPr>
        <p:scale>
          <a:sx n="125" d="100"/>
          <a:sy n="125" d="100"/>
        </p:scale>
        <p:origin x="416" y="-64"/>
      </p:cViewPr>
      <p:guideLst>
        <p:guide orient="horz" pos="1576"/>
        <p:guide pos="2861"/>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esProps" Target="presProps.xml"/><Relationship Id="rId39" Type="http://schemas.openxmlformats.org/officeDocument/2006/relationships/viewProps" Target="viewProps.xml"/><Relationship Id="rId40" Type="http://schemas.openxmlformats.org/officeDocument/2006/relationships/theme" Target="theme/theme1.xml"/><Relationship Id="rId4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pPr/>
              <a:t>17/2/5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pPr/>
              <a:t>‹#›</a:t>
            </a:fld>
            <a:endParaRPr lang="zh-CN" altLang="en-US"/>
          </a:p>
        </p:txBody>
      </p:sp>
    </p:spTree>
    <p:extLst>
      <p:ext uri="{BB962C8B-B14F-4D97-AF65-F5344CB8AC3E}">
        <p14:creationId xmlns:p14="http://schemas.microsoft.com/office/powerpoint/2010/main" val="748358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1</a:t>
            </a:r>
            <a:r>
              <a:rPr kumimoji="1" lang="zh-CN" altLang="en-US" dirty="0" smtClean="0"/>
              <a:t>、</a:t>
            </a:r>
            <a:r>
              <a:rPr kumimoji="1" lang="zh-CN" altLang="en-US" dirty="0" smtClean="0"/>
              <a:t>了解公司实力，能正确传递公司信息，正确秀肌肉：这是公司的简历，了解优势与资源现况很重要。</a:t>
            </a:r>
          </a:p>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zh-CN" dirty="0" smtClean="0"/>
              <a:t>2</a:t>
            </a:r>
            <a:r>
              <a:rPr kumimoji="1" lang="zh-CN" altLang="en-US" dirty="0" smtClean="0"/>
              <a:t>、品牌影响公司销售的</a:t>
            </a:r>
            <a:r>
              <a:rPr kumimoji="1" lang="en-US" altLang="zh-CN" dirty="0" smtClean="0"/>
              <a:t>80%</a:t>
            </a:r>
            <a:r>
              <a:rPr kumimoji="1" lang="zh-CN" altLang="en-US" dirty="0" smtClean="0"/>
              <a:t>，是销售的重要武器。</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a:t>
            </a:fld>
            <a:endParaRPr lang="zh-CN" altLang="en-US"/>
          </a:p>
        </p:txBody>
      </p:sp>
    </p:spTree>
    <p:extLst>
      <p:ext uri="{BB962C8B-B14F-4D97-AF65-F5344CB8AC3E}">
        <p14:creationId xmlns:p14="http://schemas.microsoft.com/office/powerpoint/2010/main" val="1074155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、目前我们的客户有</a:t>
            </a:r>
            <a:r>
              <a:rPr kumimoji="1" lang="en-US" altLang="zh-CN" dirty="0" smtClean="0"/>
              <a:t>10</a:t>
            </a:r>
            <a:r>
              <a:rPr kumimoji="1" lang="zh-CN" altLang="en-US" dirty="0" smtClean="0"/>
              <a:t>万多家，覆盖全国</a:t>
            </a:r>
            <a:r>
              <a:rPr kumimoji="1" lang="en-US" altLang="zh-CN" dirty="0" smtClean="0"/>
              <a:t>200</a:t>
            </a:r>
            <a:r>
              <a:rPr kumimoji="1" lang="zh-CN" altLang="en-US" dirty="0" smtClean="0"/>
              <a:t>多个城市，包括餐饮的</a:t>
            </a:r>
            <a:r>
              <a:rPr kumimoji="1" lang="en-US" altLang="zh-CN" dirty="0" smtClean="0"/>
              <a:t>xxx</a:t>
            </a:r>
            <a:r>
              <a:rPr kumimoji="1" lang="zh-CN" altLang="en-US" dirty="0" smtClean="0"/>
              <a:t>，零售的</a:t>
            </a:r>
            <a:r>
              <a:rPr kumimoji="1" lang="en-US" altLang="zh-CN" dirty="0" smtClean="0"/>
              <a:t>xxx</a:t>
            </a:r>
            <a:r>
              <a:rPr kumimoji="1" lang="zh-CN" altLang="en-US" dirty="0" smtClean="0"/>
              <a:t>，景区的</a:t>
            </a:r>
            <a:r>
              <a:rPr kumimoji="1" lang="en-US" altLang="zh-CN" dirty="0" smtClean="0"/>
              <a:t>xxx</a:t>
            </a:r>
            <a:r>
              <a:rPr kumimoji="1" lang="zh-CN" altLang="en-US" dirty="0" smtClean="0"/>
              <a:t>，以及全行业的各种</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10</a:t>
            </a:fld>
            <a:endParaRPr lang="zh-CN" altLang="en-US"/>
          </a:p>
        </p:txBody>
      </p:sp>
    </p:spTree>
    <p:extLst>
      <p:ext uri="{BB962C8B-B14F-4D97-AF65-F5344CB8AC3E}">
        <p14:creationId xmlns:p14="http://schemas.microsoft.com/office/powerpoint/2010/main" val="7992796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、我们看下我们的客户都是怎么来用掌贝的，怎么获得巨大提升的，面对于各个行业的客户，我们都能找到优秀的案例，让客户参考，感染客户。</a:t>
            </a:r>
          </a:p>
          <a:p>
            <a:r>
              <a:rPr kumimoji="1" lang="en-US" altLang="zh-CN" dirty="0" smtClean="0"/>
              <a:t>2</a:t>
            </a:r>
            <a:r>
              <a:rPr kumimoji="1" lang="zh-CN" altLang="en-US" dirty="0" smtClean="0"/>
              <a:t>、介绍一下味千、点都德</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11</a:t>
            </a:fld>
            <a:endParaRPr lang="zh-CN" altLang="en-US"/>
          </a:p>
        </p:txBody>
      </p:sp>
    </p:spTree>
    <p:extLst>
      <p:ext uri="{BB962C8B-B14F-4D97-AF65-F5344CB8AC3E}">
        <p14:creationId xmlns:p14="http://schemas.microsoft.com/office/powerpoint/2010/main" val="8002162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、介绍一下时尚天河</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12</a:t>
            </a:fld>
            <a:endParaRPr lang="zh-CN" altLang="en-US"/>
          </a:p>
        </p:txBody>
      </p:sp>
    </p:spTree>
    <p:extLst>
      <p:ext uri="{BB962C8B-B14F-4D97-AF65-F5344CB8AC3E}">
        <p14:creationId xmlns:p14="http://schemas.microsoft.com/office/powerpoint/2010/main" val="845529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、介绍一下家电和药店</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13</a:t>
            </a:fld>
            <a:endParaRPr lang="zh-CN" altLang="en-US"/>
          </a:p>
        </p:txBody>
      </p:sp>
    </p:spTree>
    <p:extLst>
      <p:ext uri="{BB962C8B-B14F-4D97-AF65-F5344CB8AC3E}">
        <p14:creationId xmlns:p14="http://schemas.microsoft.com/office/powerpoint/2010/main" val="190342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、介绍一下丽思卡尔顿和华清池</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14</a:t>
            </a:fld>
            <a:endParaRPr lang="zh-CN" altLang="en-US"/>
          </a:p>
        </p:txBody>
      </p:sp>
    </p:spTree>
    <p:extLst>
      <p:ext uri="{BB962C8B-B14F-4D97-AF65-F5344CB8AC3E}">
        <p14:creationId xmlns:p14="http://schemas.microsoft.com/office/powerpoint/2010/main" val="20888790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、融资故事，大家知道，资本是行业风向标，能否获得资本青睐，取决于这个公司的产品、团队、商业模式等等全方面，目前，掌贝是行业里融资最多的企业，累计完成</a:t>
            </a:r>
            <a:r>
              <a:rPr kumimoji="1" lang="en-US" altLang="zh-CN" dirty="0" smtClean="0"/>
              <a:t>4</a:t>
            </a:r>
            <a:r>
              <a:rPr kumimoji="1" lang="zh-CN" altLang="en-US" dirty="0" smtClean="0"/>
              <a:t>轮融资超过</a:t>
            </a:r>
            <a:r>
              <a:rPr kumimoji="1" lang="en-US" altLang="zh-CN" dirty="0" smtClean="0"/>
              <a:t>4</a:t>
            </a:r>
            <a:r>
              <a:rPr kumimoji="1" lang="zh-CN" altLang="en-US" dirty="0" smtClean="0"/>
              <a:t>亿；</a:t>
            </a:r>
          </a:p>
          <a:p>
            <a:r>
              <a:rPr kumimoji="1" lang="en-US" altLang="zh-CN" dirty="0" smtClean="0"/>
              <a:t>2</a:t>
            </a:r>
            <a:r>
              <a:rPr kumimoji="1" lang="zh-CN" altLang="en-US" dirty="0" smtClean="0"/>
              <a:t>、弹药充足，发展快速。</a:t>
            </a:r>
            <a:r>
              <a:rPr lang="zh-CN" altLang="en-US" sz="1200" dirty="0" smtClean="0">
                <a:latin typeface="幼圆" charset="0"/>
                <a:ea typeface="幼圆" charset="0"/>
                <a:cs typeface="幼圆" charset="0"/>
                <a:sym typeface="+mn-ea"/>
              </a:rPr>
              <a:t>为商户提供更多的创新性产品和优质服务。</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15</a:t>
            </a:fld>
            <a:endParaRPr lang="zh-CN" altLang="en-US"/>
          </a:p>
        </p:txBody>
      </p:sp>
    </p:spTree>
    <p:extLst>
      <p:ext uri="{BB962C8B-B14F-4D97-AF65-F5344CB8AC3E}">
        <p14:creationId xmlns:p14="http://schemas.microsoft.com/office/powerpoint/2010/main" val="3188319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、金沙江是最顶级的投资机构，包括各大上市公司；</a:t>
            </a:r>
          </a:p>
          <a:p>
            <a:r>
              <a:rPr kumimoji="1" lang="en-US" altLang="zh-CN" dirty="0" smtClean="0"/>
              <a:t>2</a:t>
            </a:r>
            <a:r>
              <a:rPr kumimoji="1" lang="zh-CN" altLang="en-US" dirty="0" smtClean="0"/>
              <a:t>、映客、</a:t>
            </a:r>
            <a:r>
              <a:rPr kumimoji="1" lang="en-US" altLang="zh-CN" dirty="0" err="1" smtClean="0"/>
              <a:t>ofo</a:t>
            </a:r>
            <a:r>
              <a:rPr kumimoji="1" lang="zh-CN" altLang="en-US" dirty="0" smtClean="0"/>
              <a:t>，每个风口都不缺；</a:t>
            </a:r>
          </a:p>
          <a:p>
            <a:r>
              <a:rPr kumimoji="1" lang="en-US" altLang="zh-CN" dirty="0" smtClean="0"/>
              <a:t>3</a:t>
            </a:r>
            <a:r>
              <a:rPr kumimoji="1" lang="zh-CN" altLang="en-US" dirty="0" smtClean="0"/>
              <a:t>、众多上市公司、独角兽和我们都是一个投资团队的。</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16</a:t>
            </a:fld>
            <a:endParaRPr lang="zh-CN" altLang="en-US"/>
          </a:p>
        </p:txBody>
      </p:sp>
    </p:spTree>
    <p:extLst>
      <p:ext uri="{BB962C8B-B14F-4D97-AF65-F5344CB8AC3E}">
        <p14:creationId xmlns:p14="http://schemas.microsoft.com/office/powerpoint/2010/main" val="11393627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、雄厚资本主要投资中后期企业，中后期更注重数据，这块我们与各大上市公司一样，都获得了投资方的肯定。</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17</a:t>
            </a:fld>
            <a:endParaRPr lang="zh-CN" altLang="en-US"/>
          </a:p>
        </p:txBody>
      </p:sp>
    </p:spTree>
    <p:extLst>
      <p:ext uri="{BB962C8B-B14F-4D97-AF65-F5344CB8AC3E}">
        <p14:creationId xmlns:p14="http://schemas.microsoft.com/office/powerpoint/2010/main" val="496136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、味千，作为我们客户，认可与信任</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18</a:t>
            </a:fld>
            <a:endParaRPr lang="zh-CN" altLang="en-US"/>
          </a:p>
        </p:txBody>
      </p:sp>
    </p:spTree>
    <p:extLst>
      <p:ext uri="{BB962C8B-B14F-4D97-AF65-F5344CB8AC3E}">
        <p14:creationId xmlns:p14="http://schemas.microsoft.com/office/powerpoint/2010/main" val="1429566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、公司有厉害的团队</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19</a:t>
            </a:fld>
            <a:endParaRPr lang="zh-CN" altLang="en-US"/>
          </a:p>
        </p:txBody>
      </p:sp>
    </p:spTree>
    <p:extLst>
      <p:ext uri="{BB962C8B-B14F-4D97-AF65-F5344CB8AC3E}">
        <p14:creationId xmlns:p14="http://schemas.microsoft.com/office/powerpoint/2010/main" val="7041418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1</a:t>
            </a:r>
            <a:r>
              <a:rPr lang="zh-CN" altLang="en-US" dirty="0" smtClean="0"/>
              <a:t>、这门课包括，</a:t>
            </a:r>
            <a:r>
              <a:rPr lang="en-US" altLang="zh-CN" dirty="0" smtClean="0"/>
              <a:t>21</a:t>
            </a:r>
            <a:r>
              <a:rPr lang="zh-CN" altLang="en-US" dirty="0" smtClean="0"/>
              <a:t>个点，先概述的介绍我们的定位、价值、口号；在重点介绍下作为行业开拓者，我们在行业的创新、知识产权专利和各大品牌合作客户，接着谈下我们的品牌的融资故事和投资团队、我们自己的优秀团队；其次谈谈媒体对我们的采访和报道、政府、客户、专家、协会、行业领袖、战略合作伙伴等等各方对我们的支持和认可；再次谈下公司的业务覆盖和规模，最后谈下公司历程和企业文化；</a:t>
            </a:r>
          </a:p>
          <a:p>
            <a:endParaRPr lang="zh-CN" altLang="en-US" dirty="0" smtClean="0"/>
          </a:p>
          <a:p>
            <a:r>
              <a:rPr lang="en-US" altLang="zh-CN" dirty="0" smtClean="0"/>
              <a:t>2</a:t>
            </a:r>
            <a:r>
              <a:rPr lang="zh-CN" altLang="en-US" dirty="0" smtClean="0"/>
              <a:t>、这部分的内容：正确的使用方式有两个，一个是我们在需要的时候，展示给</a:t>
            </a:r>
            <a:r>
              <a:rPr lang="zh-CN" altLang="en-US" dirty="0" smtClean="0"/>
              <a:t>客户</a:t>
            </a:r>
            <a:r>
              <a:rPr lang="zh-CN" altLang="en-US" dirty="0" smtClean="0"/>
              <a:t>朋友</a:t>
            </a:r>
            <a:r>
              <a:rPr lang="zh-CN" altLang="en-US" dirty="0" smtClean="0"/>
              <a:t>去</a:t>
            </a:r>
            <a:r>
              <a:rPr lang="zh-CN" altLang="en-US" dirty="0" smtClean="0"/>
              <a:t>看，完整</a:t>
            </a:r>
            <a:r>
              <a:rPr lang="zh-CN" altLang="en-US" dirty="0" smtClean="0"/>
              <a:t>的</a:t>
            </a:r>
            <a:r>
              <a:rPr lang="zh-CN" altLang="en-US" dirty="0" smtClean="0"/>
              <a:t>秀下品牌实力</a:t>
            </a:r>
            <a:r>
              <a:rPr lang="zh-CN" altLang="en-US" dirty="0" smtClean="0"/>
              <a:t>，</a:t>
            </a:r>
            <a:r>
              <a:rPr lang="zh-CN" altLang="en-US" dirty="0" smtClean="0"/>
              <a:t>还有一个更重要的，我们需要把每个点熟记于胸，在销售的各个环节中看似不经意，举重若轻地在合适的机会展示，体现我们的实力，影响客户，比如：有人说滴滴很牛，你可以微微一笑，嗯，滴滴嘛，我们一个投资人的，在顶级投资人金沙江看来，我们是不同行业的代表，另外还有</a:t>
            </a:r>
            <a:r>
              <a:rPr lang="en-US" altLang="zh-CN" dirty="0" smtClean="0"/>
              <a:t>xx</a:t>
            </a:r>
            <a:r>
              <a:rPr lang="zh-CN" altLang="en-US" dirty="0" smtClean="0"/>
              <a:t>企业也是；比如有人说马云、马化腾，你也可以回复，哦，我们在一个协会，都在中国互联网协会，他们是副会长，我们是理事单位，还是智慧店铺这个工作组的发起者，微微一笑，深藏功与名</a:t>
            </a:r>
            <a:r>
              <a:rPr lang="zh-CN" altLang="en-US" dirty="0" smtClean="0"/>
              <a:t>。</a:t>
            </a:r>
          </a:p>
          <a:p>
            <a:endParaRPr lang="zh-CN" altLang="en-US" dirty="0" smtClean="0"/>
          </a:p>
        </p:txBody>
      </p:sp>
    </p:spTree>
    <p:extLst>
      <p:ext uri="{BB962C8B-B14F-4D97-AF65-F5344CB8AC3E}">
        <p14:creationId xmlns:p14="http://schemas.microsoft.com/office/powerpoint/2010/main" val="322280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、自从开始以来，我们收到媒体的持续关注与报道，争相报道；</a:t>
            </a:r>
          </a:p>
          <a:p>
            <a:r>
              <a:rPr kumimoji="1" lang="en-US" altLang="zh-CN" dirty="0" smtClean="0"/>
              <a:t>2</a:t>
            </a:r>
            <a:r>
              <a:rPr kumimoji="1" lang="zh-CN" altLang="en-US" dirty="0" smtClean="0"/>
              <a:t>、</a:t>
            </a:r>
            <a:r>
              <a:rPr kumimoji="1" lang="en-US" altLang="zh-CN" dirty="0" smtClean="0"/>
              <a:t>300</a:t>
            </a:r>
            <a:r>
              <a:rPr kumimoji="1" lang="zh-CN" altLang="en-US" dirty="0" smtClean="0"/>
              <a:t>家媒体意味着，只要能叫得上号的媒体，都报道过</a:t>
            </a:r>
          </a:p>
          <a:p>
            <a:r>
              <a:rPr kumimoji="1" lang="en-US" altLang="zh-CN" dirty="0" smtClean="0"/>
              <a:t>3</a:t>
            </a:r>
            <a:r>
              <a:rPr kumimoji="1" lang="zh-CN" altLang="en-US" dirty="0" smtClean="0"/>
              <a:t>、</a:t>
            </a:r>
            <a:r>
              <a:rPr kumimoji="1" lang="en-US" altLang="zh-CN" dirty="0" smtClean="0"/>
              <a:t>50</a:t>
            </a:r>
            <a:r>
              <a:rPr kumimoji="1" lang="zh-CN" altLang="en-US" dirty="0" smtClean="0"/>
              <a:t>家媒体意味着，全国超过一半地区有电视媒体报道；</a:t>
            </a:r>
          </a:p>
          <a:p>
            <a:r>
              <a:rPr kumimoji="1" lang="en-US" altLang="zh-CN" dirty="0" smtClean="0"/>
              <a:t>4</a:t>
            </a:r>
            <a:r>
              <a:rPr kumimoji="1" lang="zh-CN" altLang="en-US" dirty="0" smtClean="0"/>
              <a:t>、每天平均</a:t>
            </a:r>
            <a:r>
              <a:rPr kumimoji="1" lang="en-US" altLang="zh-CN" dirty="0" smtClean="0"/>
              <a:t>10</a:t>
            </a:r>
            <a:r>
              <a:rPr kumimoji="1" lang="zh-CN" altLang="en-US" dirty="0" smtClean="0"/>
              <a:t>多家媒体</a:t>
            </a:r>
          </a:p>
          <a:p>
            <a:r>
              <a:rPr kumimoji="1" lang="en-US" altLang="zh-CN" dirty="0" smtClean="0"/>
              <a:t>5</a:t>
            </a:r>
            <a:r>
              <a:rPr kumimoji="1" lang="zh-CN" altLang="en-US" dirty="0" smtClean="0"/>
              <a:t>、媒体指数持续第一</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20</a:t>
            </a:fld>
            <a:endParaRPr lang="zh-CN" altLang="en-US"/>
          </a:p>
        </p:txBody>
      </p:sp>
    </p:spTree>
    <p:extLst>
      <p:ext uri="{BB962C8B-B14F-4D97-AF65-F5344CB8AC3E}">
        <p14:creationId xmlns:p14="http://schemas.microsoft.com/office/powerpoint/2010/main" val="7065894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、新华网、人民网，这种是采访习大大和李克强的，他们对我们的评价是：</a:t>
            </a:r>
          </a:p>
          <a:p>
            <a:r>
              <a:rPr kumimoji="1" lang="en-US" altLang="zh-CN" dirty="0" smtClean="0"/>
              <a:t>2</a:t>
            </a:r>
            <a:r>
              <a:rPr kumimoji="1" lang="zh-CN" altLang="en-US" dirty="0" smtClean="0"/>
              <a:t>、凤凰、新浪、科技、网易等等，针对产品与产品功能都做了深入的报道和点评</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21</a:t>
            </a:fld>
            <a:endParaRPr lang="zh-CN" altLang="en-US"/>
          </a:p>
        </p:txBody>
      </p:sp>
    </p:spTree>
    <p:extLst>
      <p:ext uri="{BB962C8B-B14F-4D97-AF65-F5344CB8AC3E}">
        <p14:creationId xmlns:p14="http://schemas.microsoft.com/office/powerpoint/2010/main" val="68126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、各大科技和创业顶级媒体、包括</a:t>
            </a:r>
            <a:r>
              <a:rPr kumimoji="1" lang="en-US" altLang="zh-CN" dirty="0" smtClean="0"/>
              <a:t>XXX</a:t>
            </a:r>
            <a:r>
              <a:rPr kumimoji="1" lang="zh-CN" altLang="en-US" dirty="0" smtClean="0"/>
              <a:t>，从产品创新、团队、客户价值多方位报道</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22</a:t>
            </a:fld>
            <a:endParaRPr lang="zh-CN" altLang="en-US"/>
          </a:p>
        </p:txBody>
      </p:sp>
    </p:spTree>
    <p:extLst>
      <p:ext uri="{BB962C8B-B14F-4D97-AF65-F5344CB8AC3E}">
        <p14:creationId xmlns:p14="http://schemas.microsoft.com/office/powerpoint/2010/main" val="584547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a:t>
            </a:r>
            <a:r>
              <a:rPr kumimoji="1" lang="en-US" altLang="zh-CN" dirty="0" smtClean="0"/>
              <a:t>8</a:t>
            </a:r>
            <a:r>
              <a:rPr kumimoji="1" lang="zh-CN" altLang="en-US" dirty="0" smtClean="0"/>
              <a:t>月份一个月，超过</a:t>
            </a:r>
            <a:r>
              <a:rPr kumimoji="1" lang="en-US" altLang="zh-CN" dirty="0" smtClean="0"/>
              <a:t>200</a:t>
            </a:r>
            <a:r>
              <a:rPr kumimoji="1" lang="zh-CN" altLang="en-US" dirty="0" smtClean="0"/>
              <a:t>多家，各大垂直类的媒体报道</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23</a:t>
            </a:fld>
            <a:endParaRPr lang="zh-CN" altLang="en-US"/>
          </a:p>
        </p:txBody>
      </p:sp>
    </p:spTree>
    <p:extLst>
      <p:ext uri="{BB962C8B-B14F-4D97-AF65-F5344CB8AC3E}">
        <p14:creationId xmlns:p14="http://schemas.microsoft.com/office/powerpoint/2010/main" val="1248936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、我们一直受到政府的报道和关注</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24</a:t>
            </a:fld>
            <a:endParaRPr lang="zh-CN" altLang="en-US"/>
          </a:p>
        </p:txBody>
      </p:sp>
    </p:spTree>
    <p:extLst>
      <p:ext uri="{BB962C8B-B14F-4D97-AF65-F5344CB8AC3E}">
        <p14:creationId xmlns:p14="http://schemas.microsoft.com/office/powerpoint/2010/main" val="19825265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1</a:t>
            </a:r>
            <a:r>
              <a:rPr lang="zh-CN" altLang="en-US" dirty="0" smtClean="0"/>
              <a:t>、自己说自己</a:t>
            </a:r>
            <a:r>
              <a:rPr lang="en-US" altLang="zh-CN" dirty="0" smtClean="0"/>
              <a:t>10</a:t>
            </a:r>
            <a:r>
              <a:rPr lang="zh-CN" altLang="en-US" dirty="0" smtClean="0"/>
              <a:t>句好，不如客户说一句，让我们来听听我们的客户怎么评价我们；</a:t>
            </a:r>
          </a:p>
          <a:p>
            <a:endParaRPr lang="zh-CN" altLang="en-US" dirty="0"/>
          </a:p>
        </p:txBody>
      </p:sp>
    </p:spTree>
    <p:extLst>
      <p:ext uri="{BB962C8B-B14F-4D97-AF65-F5344CB8AC3E}">
        <p14:creationId xmlns:p14="http://schemas.microsoft.com/office/powerpoint/2010/main" val="15624539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、汤会长是原来东来顺的董事长，也是烹饪协会副会长，是中国餐饮界顶级专家；</a:t>
            </a:r>
          </a:p>
          <a:p>
            <a:r>
              <a:rPr kumimoji="1" lang="en-US" altLang="zh-CN" dirty="0" smtClean="0"/>
              <a:t>2</a:t>
            </a:r>
            <a:r>
              <a:rPr kumimoji="1" lang="zh-CN" altLang="en-US" dirty="0" smtClean="0"/>
              <a:t>、张秘书长是中原地区餐饮泰斗</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26</a:t>
            </a:fld>
            <a:endParaRPr lang="zh-CN" altLang="en-US"/>
          </a:p>
        </p:txBody>
      </p:sp>
    </p:spTree>
    <p:extLst>
      <p:ext uri="{BB962C8B-B14F-4D97-AF65-F5344CB8AC3E}">
        <p14:creationId xmlns:p14="http://schemas.microsoft.com/office/powerpoint/2010/main" val="17082272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27</a:t>
            </a:fld>
            <a:endParaRPr lang="zh-CN" altLang="en-US"/>
          </a:p>
        </p:txBody>
      </p:sp>
    </p:spTree>
    <p:extLst>
      <p:ext uri="{BB962C8B-B14F-4D97-AF65-F5344CB8AC3E}">
        <p14:creationId xmlns:p14="http://schemas.microsoft.com/office/powerpoint/2010/main" val="1688483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、中国互联网协会，中国最牛逼协会，谈谈</a:t>
            </a:r>
            <a:r>
              <a:rPr kumimoji="1" lang="en-US" altLang="zh-CN" dirty="0" smtClean="0"/>
              <a:t>BAT</a:t>
            </a:r>
            <a:r>
              <a:rPr kumimoji="1" lang="zh-CN" altLang="en-US" dirty="0" smtClean="0"/>
              <a:t>，谈谈滴滴的故事，谈谈我们的故事；</a:t>
            </a:r>
          </a:p>
          <a:p>
            <a:r>
              <a:rPr kumimoji="1" lang="en-US" altLang="zh-CN" dirty="0" smtClean="0"/>
              <a:t>2</a:t>
            </a:r>
            <a:r>
              <a:rPr kumimoji="1" lang="zh-CN" altLang="en-US" dirty="0" smtClean="0"/>
              <a:t>、中国烹饪协会，中国最牛逼的协会</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28</a:t>
            </a:fld>
            <a:endParaRPr lang="zh-CN" altLang="en-US"/>
          </a:p>
        </p:txBody>
      </p:sp>
    </p:spTree>
    <p:extLst>
      <p:ext uri="{BB962C8B-B14F-4D97-AF65-F5344CB8AC3E}">
        <p14:creationId xmlns:p14="http://schemas.microsoft.com/office/powerpoint/2010/main" val="416446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、谈下各大领袖，例如季琦</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29</a:t>
            </a:fld>
            <a:endParaRPr lang="zh-CN" altLang="en-US"/>
          </a:p>
        </p:txBody>
      </p:sp>
    </p:spTree>
    <p:extLst>
      <p:ext uri="{BB962C8B-B14F-4D97-AF65-F5344CB8AC3E}">
        <p14:creationId xmlns:p14="http://schemas.microsoft.com/office/powerpoint/2010/main" val="12441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1</a:t>
            </a:r>
            <a:r>
              <a:rPr lang="zh-CN" altLang="en-US" dirty="0" smtClean="0"/>
              <a:t>、介绍一下开创的点，开创意味着什么；</a:t>
            </a:r>
          </a:p>
          <a:p>
            <a:r>
              <a:rPr lang="en-US" altLang="zh-CN" dirty="0" smtClean="0"/>
              <a:t>2</a:t>
            </a:r>
            <a:r>
              <a:rPr lang="zh-CN" altLang="en-US" dirty="0" smtClean="0"/>
              <a:t>、介绍一下行业的发展</a:t>
            </a:r>
            <a:r>
              <a:rPr lang="en-US" altLang="zh-CN" dirty="0" smtClean="0"/>
              <a:t>5</a:t>
            </a:r>
            <a:r>
              <a:rPr lang="zh-CN" altLang="en-US" dirty="0" smtClean="0"/>
              <a:t>个阶段、人工智能，介绍一下产品方案；</a:t>
            </a:r>
          </a:p>
          <a:p>
            <a:r>
              <a:rPr lang="en-US" altLang="zh-CN" dirty="0" smtClean="0"/>
              <a:t>3</a:t>
            </a:r>
            <a:r>
              <a:rPr lang="zh-CN" altLang="en-US" dirty="0" smtClean="0"/>
              <a:t>、介绍一下行业方案</a:t>
            </a:r>
          </a:p>
          <a:p>
            <a:endParaRPr lang="zh-CN" altLang="en-US" dirty="0" smtClean="0"/>
          </a:p>
          <a:p>
            <a:endParaRPr lang="zh-CN" altLang="en-US" dirty="0"/>
          </a:p>
        </p:txBody>
      </p:sp>
    </p:spTree>
    <p:extLst>
      <p:ext uri="{BB962C8B-B14F-4D97-AF65-F5344CB8AC3E}">
        <p14:creationId xmlns:p14="http://schemas.microsoft.com/office/powerpoint/2010/main" val="3996235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唯一一家，能与各大第三方打通深入合作</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30</a:t>
            </a:fld>
            <a:endParaRPr lang="zh-CN" altLang="en-US"/>
          </a:p>
        </p:txBody>
      </p:sp>
    </p:spTree>
    <p:extLst>
      <p:ext uri="{BB962C8B-B14F-4D97-AF65-F5344CB8AC3E}">
        <p14:creationId xmlns:p14="http://schemas.microsoft.com/office/powerpoint/2010/main" val="145294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144926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37066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、四大价值</a:t>
            </a:r>
          </a:p>
          <a:p>
            <a:r>
              <a:rPr kumimoji="1" lang="zh-CN" altLang="en-US" dirty="0" smtClean="0"/>
              <a:t>（</a:t>
            </a:r>
            <a:r>
              <a:rPr kumimoji="1" lang="en-US" altLang="zh-CN" dirty="0" smtClean="0"/>
              <a:t>1</a:t>
            </a:r>
            <a:r>
              <a:rPr kumimoji="1" lang="zh-CN" altLang="en-US" dirty="0" smtClean="0"/>
              <a:t>）融合：两句话；</a:t>
            </a:r>
          </a:p>
          <a:p>
            <a:r>
              <a:rPr kumimoji="1" lang="zh-CN" altLang="en-US" dirty="0" smtClean="0"/>
              <a:t>（</a:t>
            </a:r>
            <a:r>
              <a:rPr kumimoji="1" lang="en-US" altLang="zh-CN" dirty="0" smtClean="0"/>
              <a:t>2</a:t>
            </a:r>
            <a:r>
              <a:rPr kumimoji="1" lang="zh-CN" altLang="en-US" dirty="0" smtClean="0"/>
              <a:t>）链接</a:t>
            </a:r>
          </a:p>
          <a:p>
            <a:r>
              <a:rPr kumimoji="1" lang="zh-CN" altLang="en-US" dirty="0" smtClean="0"/>
              <a:t>（</a:t>
            </a:r>
            <a:r>
              <a:rPr kumimoji="1" lang="en-US" altLang="zh-CN" dirty="0" smtClean="0"/>
              <a:t>3</a:t>
            </a:r>
            <a:r>
              <a:rPr kumimoji="1" lang="zh-CN" altLang="en-US" dirty="0" smtClean="0"/>
              <a:t>）获得数据后营销</a:t>
            </a:r>
            <a:endParaRPr kumimoji="1" lang="zh-CN" altLang="en-US" dirty="0"/>
          </a:p>
        </p:txBody>
      </p:sp>
    </p:spTree>
    <p:extLst>
      <p:ext uri="{BB962C8B-B14F-4D97-AF65-F5344CB8AC3E}">
        <p14:creationId xmlns:p14="http://schemas.microsoft.com/office/powerpoint/2010/main" val="18391230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t>我们的口号是，让我听</a:t>
            </a:r>
            <a:r>
              <a:rPr lang="zh-CN" altLang="en-US" dirty="0" smtClean="0"/>
              <a:t>一下</a:t>
            </a:r>
            <a:r>
              <a:rPr lang="zh-CN" altLang="en-US" dirty="0" smtClean="0"/>
              <a:t>掌贝铁军</a:t>
            </a:r>
            <a:r>
              <a:rPr lang="zh-CN" altLang="en-US" dirty="0" smtClean="0"/>
              <a:t>的</a:t>
            </a:r>
            <a:r>
              <a:rPr lang="zh-CN" altLang="en-US" dirty="0" smtClean="0"/>
              <a:t>声音</a:t>
            </a:r>
            <a:endParaRPr lang="zh-CN" altLang="en-US" dirty="0"/>
          </a:p>
        </p:txBody>
      </p:sp>
    </p:spTree>
    <p:extLst>
      <p:ext uri="{BB962C8B-B14F-4D97-AF65-F5344CB8AC3E}">
        <p14:creationId xmlns:p14="http://schemas.microsoft.com/office/powerpoint/2010/main" val="742108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、谈谈央行的故事：震惊央行，发明二维码两个星期后禁止，在我们努力下，推动了行业发展，现在央行自己在做，还要找我们合作；</a:t>
            </a:r>
          </a:p>
          <a:p>
            <a:r>
              <a:rPr kumimoji="1" lang="en-US" altLang="zh-CN" dirty="0" smtClean="0"/>
              <a:t>2</a:t>
            </a:r>
            <a:r>
              <a:rPr kumimoji="1" lang="zh-CN" altLang="en-US" dirty="0" smtClean="0"/>
              <a:t>、发明各种，可以说，现在行业的技术，能看到的，都是我们的，我们一直被模仿，从未被超越。</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6</a:t>
            </a:fld>
            <a:endParaRPr lang="zh-CN" altLang="en-US"/>
          </a:p>
        </p:txBody>
      </p:sp>
    </p:spTree>
    <p:extLst>
      <p:ext uri="{BB962C8B-B14F-4D97-AF65-F5344CB8AC3E}">
        <p14:creationId xmlns:p14="http://schemas.microsoft.com/office/powerpoint/2010/main" val="6005867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smtClean="0"/>
              <a:t>1</a:t>
            </a:r>
            <a:r>
              <a:rPr lang="zh-CN" altLang="en-US" dirty="0" smtClean="0"/>
              <a:t>、创新体现在专利上，包括二维码支付、电子卡券、等等行业各项专利，目前，我们在行业的核心专利，比所有干扰类的友商加起来都多，领先不是一点半点。</a:t>
            </a:r>
          </a:p>
          <a:p>
            <a:r>
              <a:rPr lang="en-US" altLang="zh-CN" dirty="0" smtClean="0"/>
              <a:t>2</a:t>
            </a:r>
            <a:r>
              <a:rPr lang="zh-CN" altLang="en-US" dirty="0" smtClean="0"/>
              <a:t>、对于客户，特别是中大型客户，这个将是一个杀手锏级别的点，从专利上就能把竞品干趴下。</a:t>
            </a:r>
            <a:endParaRPr lang="zh-CN" altLang="en-US" dirty="0"/>
          </a:p>
        </p:txBody>
      </p:sp>
    </p:spTree>
    <p:extLst>
      <p:ext uri="{BB962C8B-B14F-4D97-AF65-F5344CB8AC3E}">
        <p14:creationId xmlns:p14="http://schemas.microsoft.com/office/powerpoint/2010/main" val="2020610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、这是我们在</a:t>
            </a:r>
            <a:r>
              <a:rPr kumimoji="1" lang="en-US" altLang="zh-CN" dirty="0" smtClean="0"/>
              <a:t>SIPO</a:t>
            </a:r>
            <a:r>
              <a:rPr kumimoji="1" lang="zh-CN" altLang="en-US" dirty="0" smtClean="0"/>
              <a:t>网站上的专利搜索展示，大家可以让客户自己去搜索，搜我们公司名称就能展示出来，而且不断在增加。</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8</a:t>
            </a:fld>
            <a:endParaRPr lang="zh-CN" altLang="en-US"/>
          </a:p>
        </p:txBody>
      </p:sp>
    </p:spTree>
    <p:extLst>
      <p:ext uri="{BB962C8B-B14F-4D97-AF65-F5344CB8AC3E}">
        <p14:creationId xmlns:p14="http://schemas.microsoft.com/office/powerpoint/2010/main" val="1977925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a:t>
            </a:r>
            <a:r>
              <a:rPr kumimoji="1" lang="zh-CN" altLang="en-US" dirty="0" smtClean="0"/>
              <a:t>、有创新有技术，凭着在行业的影响力，我们从一开始就获得了各种大奖和荣誉，我们可以看到</a:t>
            </a:r>
            <a:r>
              <a:rPr kumimoji="1" lang="en-US" altLang="zh-CN" dirty="0" smtClean="0"/>
              <a:t>XXX</a:t>
            </a:r>
            <a:endParaRPr kumimoji="1" lang="zh-CN" altLang="en-US" dirty="0"/>
          </a:p>
        </p:txBody>
      </p:sp>
      <p:sp>
        <p:nvSpPr>
          <p:cNvPr id="4" name="幻灯片编号占位符 3"/>
          <p:cNvSpPr>
            <a:spLocks noGrp="1"/>
          </p:cNvSpPr>
          <p:nvPr>
            <p:ph type="sldNum" sz="quarter" idx="10"/>
          </p:nvPr>
        </p:nvSpPr>
        <p:spPr/>
        <p:txBody>
          <a:bodyPr/>
          <a:lstStyle/>
          <a:p>
            <a:fld id="{A6837353-30EB-4A48-80EB-173D804AEFBD}" type="slidenum">
              <a:rPr lang="zh-CN" altLang="en-US" smtClean="0"/>
              <a:pPr/>
              <a:t>9</a:t>
            </a:fld>
            <a:endParaRPr lang="zh-CN" altLang="en-US"/>
          </a:p>
        </p:txBody>
      </p:sp>
    </p:spTree>
    <p:extLst>
      <p:ext uri="{BB962C8B-B14F-4D97-AF65-F5344CB8AC3E}">
        <p14:creationId xmlns:p14="http://schemas.microsoft.com/office/powerpoint/2010/main" val="19757076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5736703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2_标题幻灯片">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593138"/>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B38B7549-F19D-4227-A0F9-6FA7640D5419}" type="datetimeFigureOut">
              <a:rPr lang="zh-CN" altLang="en-US" smtClean="0"/>
              <a:pPr/>
              <a:t>17/2/5</a:t>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3357609F-5C9A-4704-9ED9-D535AE53F274}" type="slidenum">
              <a:rPr lang="zh-CN" altLang="en-US" smtClean="0"/>
              <a:pPr/>
              <a:t>‹#›</a:t>
            </a:fld>
            <a:endParaRPr lang="zh-CN" altLang="en-US"/>
          </a:p>
        </p:txBody>
      </p:sp>
    </p:spTree>
    <p:extLst>
      <p:ext uri="{BB962C8B-B14F-4D97-AF65-F5344CB8AC3E}">
        <p14:creationId xmlns:p14="http://schemas.microsoft.com/office/powerpoint/2010/main" val="9100410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 Id="rId6"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cstate="print">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jpeg"/></Relationships>
</file>

<file path=ppt/slides/_rels/slide10.xml.rels><?xml version="1.0" encoding="UTF-8" standalone="yes"?>
<Relationships xmlns="http://schemas.openxmlformats.org/package/2006/relationships"><Relationship Id="rId9" Type="http://schemas.openxmlformats.org/officeDocument/2006/relationships/image" Target="../media/image41.png"/><Relationship Id="rId20" Type="http://schemas.openxmlformats.org/officeDocument/2006/relationships/image" Target="../media/image52.png"/><Relationship Id="rId21" Type="http://schemas.openxmlformats.org/officeDocument/2006/relationships/image" Target="../media/image53.png"/><Relationship Id="rId22" Type="http://schemas.openxmlformats.org/officeDocument/2006/relationships/image" Target="../media/image54.tiff"/><Relationship Id="rId10" Type="http://schemas.openxmlformats.org/officeDocument/2006/relationships/image" Target="../media/image42.png"/><Relationship Id="rId11" Type="http://schemas.openxmlformats.org/officeDocument/2006/relationships/image" Target="../media/image43.png"/><Relationship Id="rId12" Type="http://schemas.openxmlformats.org/officeDocument/2006/relationships/image" Target="../media/image44.png"/><Relationship Id="rId13" Type="http://schemas.openxmlformats.org/officeDocument/2006/relationships/image" Target="../media/image45.png"/><Relationship Id="rId14" Type="http://schemas.openxmlformats.org/officeDocument/2006/relationships/image" Target="../media/image46.png"/><Relationship Id="rId15" Type="http://schemas.openxmlformats.org/officeDocument/2006/relationships/image" Target="../media/image47.png"/><Relationship Id="rId16" Type="http://schemas.openxmlformats.org/officeDocument/2006/relationships/image" Target="../media/image48.png"/><Relationship Id="rId17" Type="http://schemas.openxmlformats.org/officeDocument/2006/relationships/image" Target="../media/image49.png"/><Relationship Id="rId18" Type="http://schemas.openxmlformats.org/officeDocument/2006/relationships/image" Target="../media/image50.png"/><Relationship Id="rId19" Type="http://schemas.openxmlformats.org/officeDocument/2006/relationships/image" Target="../media/image51.pn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55.tiff"/><Relationship Id="rId4" Type="http://schemas.openxmlformats.org/officeDocument/2006/relationships/image" Target="../media/image56.tiff"/><Relationship Id="rId5" Type="http://schemas.openxmlformats.org/officeDocument/2006/relationships/image" Target="../media/image57.tiff"/><Relationship Id="rId6" Type="http://schemas.openxmlformats.org/officeDocument/2006/relationships/image" Target="../media/image58.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61.tiff"/><Relationship Id="rId6" Type="http://schemas.openxmlformats.org/officeDocument/2006/relationships/image" Target="../media/image62.tiff"/><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tiff"/><Relationship Id="rId6" Type="http://schemas.openxmlformats.org/officeDocument/2006/relationships/image" Target="../media/image66.png"/><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69.tiff"/><Relationship Id="rId6" Type="http://schemas.openxmlformats.org/officeDocument/2006/relationships/image" Target="../media/image70.png"/><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71.tiff"/><Relationship Id="rId4" Type="http://schemas.openxmlformats.org/officeDocument/2006/relationships/image" Target="../media/image72.tiff"/><Relationship Id="rId5" Type="http://schemas.openxmlformats.org/officeDocument/2006/relationships/image" Target="../media/image73.tiff"/><Relationship Id="rId6" Type="http://schemas.openxmlformats.org/officeDocument/2006/relationships/image" Target="../media/image74.tiff"/><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75.tiff"/><Relationship Id="rId4" Type="http://schemas.openxmlformats.org/officeDocument/2006/relationships/image" Target="../media/image76.tiff"/><Relationship Id="rId5" Type="http://schemas.openxmlformats.org/officeDocument/2006/relationships/image" Target="../media/image77.tiff"/><Relationship Id="rId6" Type="http://schemas.openxmlformats.org/officeDocument/2006/relationships/image" Target="../media/image78.tiff"/><Relationship Id="rId7" Type="http://schemas.openxmlformats.org/officeDocument/2006/relationships/image" Target="../media/image79.tiff"/><Relationship Id="rId8" Type="http://schemas.openxmlformats.org/officeDocument/2006/relationships/image" Target="../media/image80.tiff"/><Relationship Id="rId9" Type="http://schemas.openxmlformats.org/officeDocument/2006/relationships/image" Target="../media/image81.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82.png"/><Relationship Id="rId4" Type="http://schemas.openxmlformats.org/officeDocument/2006/relationships/image" Target="../media/image83.tiff"/><Relationship Id="rId5" Type="http://schemas.openxmlformats.org/officeDocument/2006/relationships/image" Target="../media/image81.png"/><Relationship Id="rId6" Type="http://schemas.openxmlformats.org/officeDocument/2006/relationships/image" Target="../media/image84.tiff"/><Relationship Id="rId7" Type="http://schemas.openxmlformats.org/officeDocument/2006/relationships/image" Target="../media/image85.png"/><Relationship Id="rId8" Type="http://schemas.openxmlformats.org/officeDocument/2006/relationships/image" Target="../media/image86.png"/><Relationship Id="rId9" Type="http://schemas.openxmlformats.org/officeDocument/2006/relationships/image" Target="../media/image8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tiff"/><Relationship Id="rId5" Type="http://schemas.openxmlformats.org/officeDocument/2006/relationships/image" Target="../media/image90.tiff"/><Relationship Id="rId6" Type="http://schemas.openxmlformats.org/officeDocument/2006/relationships/image" Target="../media/image91.tiff"/><Relationship Id="rId7" Type="http://schemas.openxmlformats.org/officeDocument/2006/relationships/image" Target="../media/image92.tiff"/><Relationship Id="rId8" Type="http://schemas.openxmlformats.org/officeDocument/2006/relationships/image" Target="../media/image93.tiff"/><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94.tiff"/><Relationship Id="rId4" Type="http://schemas.openxmlformats.org/officeDocument/2006/relationships/image" Target="../media/image95.tiff"/><Relationship Id="rId5" Type="http://schemas.openxmlformats.org/officeDocument/2006/relationships/image" Target="../media/image96.tiff"/><Relationship Id="rId6" Type="http://schemas.openxmlformats.org/officeDocument/2006/relationships/image" Target="../media/image97.tiff"/><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98.png"/><Relationship Id="rId4" Type="http://schemas.openxmlformats.org/officeDocument/2006/relationships/image" Target="../media/image99.png"/><Relationship Id="rId5" Type="http://schemas.openxmlformats.org/officeDocument/2006/relationships/image" Target="../media/image100.jpeg"/><Relationship Id="rId6" Type="http://schemas.openxmlformats.org/officeDocument/2006/relationships/image" Target="../media/image101.jpeg"/><Relationship Id="rId7" Type="http://schemas.openxmlformats.org/officeDocument/2006/relationships/image" Target="../media/image102.jpeg"/><Relationship Id="rId8" Type="http://schemas.openxmlformats.org/officeDocument/2006/relationships/image" Target="../media/image103.jpeg"/><Relationship Id="rId9" Type="http://schemas.openxmlformats.org/officeDocument/2006/relationships/image" Target="../media/image104.png"/><Relationship Id="rId10" Type="http://schemas.openxmlformats.org/officeDocument/2006/relationships/image" Target="../media/image105.png"/><Relationship Id="rId11" Type="http://schemas.openxmlformats.org/officeDocument/2006/relationships/image" Target="../media/image106.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1" Type="http://schemas.openxmlformats.org/officeDocument/2006/relationships/image" Target="../media/image115.png"/><Relationship Id="rId12" Type="http://schemas.openxmlformats.org/officeDocument/2006/relationships/image" Target="../media/image116.jpeg"/><Relationship Id="rId13" Type="http://schemas.openxmlformats.org/officeDocument/2006/relationships/image" Target="../media/image117.png"/><Relationship Id="rId14" Type="http://schemas.openxmlformats.org/officeDocument/2006/relationships/image" Target="../media/image118.png"/><Relationship Id="rId15" Type="http://schemas.openxmlformats.org/officeDocument/2006/relationships/image" Target="../media/image119.png"/><Relationship Id="rId16" Type="http://schemas.openxmlformats.org/officeDocument/2006/relationships/image" Target="../media/image120.tiff"/><Relationship Id="rId17" Type="http://schemas.openxmlformats.org/officeDocument/2006/relationships/image" Target="../media/image121.png"/><Relationship Id="rId18" Type="http://schemas.openxmlformats.org/officeDocument/2006/relationships/image" Target="../media/image122.png"/><Relationship Id="rId19" Type="http://schemas.openxmlformats.org/officeDocument/2006/relationships/image" Target="../media/image123.jpeg"/><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09.png"/><Relationship Id="rId6" Type="http://schemas.openxmlformats.org/officeDocument/2006/relationships/image" Target="../media/image110.jpeg"/><Relationship Id="rId7" Type="http://schemas.openxmlformats.org/officeDocument/2006/relationships/image" Target="../media/image111.png"/><Relationship Id="rId8" Type="http://schemas.openxmlformats.org/officeDocument/2006/relationships/image" Target="../media/image112.jpeg"/><Relationship Id="rId9" Type="http://schemas.openxmlformats.org/officeDocument/2006/relationships/image" Target="../media/image113.png"/><Relationship Id="rId10" Type="http://schemas.openxmlformats.org/officeDocument/2006/relationships/image" Target="../media/image114.png"/></Relationships>
</file>

<file path=ppt/slides/_rels/slide22.xml.rels><?xml version="1.0" encoding="UTF-8" standalone="yes"?>
<Relationships xmlns="http://schemas.openxmlformats.org/package/2006/relationships"><Relationship Id="rId11" Type="http://schemas.openxmlformats.org/officeDocument/2006/relationships/image" Target="../media/image132.png"/><Relationship Id="rId12" Type="http://schemas.openxmlformats.org/officeDocument/2006/relationships/image" Target="../media/image133.png"/><Relationship Id="rId13" Type="http://schemas.openxmlformats.org/officeDocument/2006/relationships/image" Target="../media/image134.png"/><Relationship Id="rId14" Type="http://schemas.openxmlformats.org/officeDocument/2006/relationships/image" Target="../media/image135.png"/><Relationship Id="rId15" Type="http://schemas.openxmlformats.org/officeDocument/2006/relationships/image" Target="../media/image136.png"/><Relationship Id="rId16" Type="http://schemas.openxmlformats.org/officeDocument/2006/relationships/image" Target="../media/image137.png"/><Relationship Id="rId17" Type="http://schemas.openxmlformats.org/officeDocument/2006/relationships/image" Target="../media/image138.png"/><Relationship Id="rId18" Type="http://schemas.openxmlformats.org/officeDocument/2006/relationships/image" Target="../media/image139.jpeg"/><Relationship Id="rId19" Type="http://schemas.openxmlformats.org/officeDocument/2006/relationships/image" Target="../media/image140.png"/><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24.png"/><Relationship Id="rId4" Type="http://schemas.openxmlformats.org/officeDocument/2006/relationships/image" Target="../media/image125.png"/><Relationship Id="rId5" Type="http://schemas.openxmlformats.org/officeDocument/2006/relationships/image" Target="../media/image126.jpeg"/><Relationship Id="rId6" Type="http://schemas.openxmlformats.org/officeDocument/2006/relationships/image" Target="../media/image127.png"/><Relationship Id="rId7" Type="http://schemas.openxmlformats.org/officeDocument/2006/relationships/image" Target="../media/image128.jpeg"/><Relationship Id="rId8" Type="http://schemas.openxmlformats.org/officeDocument/2006/relationships/image" Target="../media/image129.jpeg"/><Relationship Id="rId9" Type="http://schemas.openxmlformats.org/officeDocument/2006/relationships/image" Target="../media/image130.png"/><Relationship Id="rId10" Type="http://schemas.openxmlformats.org/officeDocument/2006/relationships/image" Target="../media/image131.png"/></Relationships>
</file>

<file path=ppt/slides/_rels/slide23.xml.rels><?xml version="1.0" encoding="UTF-8" standalone="yes"?>
<Relationships xmlns="http://schemas.openxmlformats.org/package/2006/relationships"><Relationship Id="rId11" Type="http://schemas.openxmlformats.org/officeDocument/2006/relationships/image" Target="../media/image149.jpeg"/><Relationship Id="rId12" Type="http://schemas.openxmlformats.org/officeDocument/2006/relationships/image" Target="../media/image150.jpeg"/><Relationship Id="rId13" Type="http://schemas.openxmlformats.org/officeDocument/2006/relationships/image" Target="../media/image151.jpeg"/><Relationship Id="rId14" Type="http://schemas.openxmlformats.org/officeDocument/2006/relationships/image" Target="../media/image152.jpeg"/><Relationship Id="rId15" Type="http://schemas.openxmlformats.org/officeDocument/2006/relationships/image" Target="../media/image153.jpeg"/><Relationship Id="rId16" Type="http://schemas.openxmlformats.org/officeDocument/2006/relationships/image" Target="../media/image154.jpeg"/><Relationship Id="rId17" Type="http://schemas.openxmlformats.org/officeDocument/2006/relationships/image" Target="../media/image155.jpeg"/><Relationship Id="rId18" Type="http://schemas.openxmlformats.org/officeDocument/2006/relationships/image" Target="../media/image156.jpeg"/><Relationship Id="rId19" Type="http://schemas.openxmlformats.org/officeDocument/2006/relationships/image" Target="../media/image157.tiff"/><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41.png"/><Relationship Id="rId4" Type="http://schemas.openxmlformats.org/officeDocument/2006/relationships/image" Target="../media/image142.png"/><Relationship Id="rId5" Type="http://schemas.openxmlformats.org/officeDocument/2006/relationships/image" Target="../media/image143.png"/><Relationship Id="rId6" Type="http://schemas.openxmlformats.org/officeDocument/2006/relationships/image" Target="../media/image144.png"/><Relationship Id="rId7" Type="http://schemas.openxmlformats.org/officeDocument/2006/relationships/image" Target="../media/image145.png"/><Relationship Id="rId8" Type="http://schemas.openxmlformats.org/officeDocument/2006/relationships/image" Target="../media/image146.png"/><Relationship Id="rId9" Type="http://schemas.openxmlformats.org/officeDocument/2006/relationships/image" Target="../media/image147.png"/><Relationship Id="rId10" Type="http://schemas.openxmlformats.org/officeDocument/2006/relationships/image" Target="../media/image148.png"/></Relationships>
</file>

<file path=ppt/slides/_rels/slide24.xml.rels><?xml version="1.0" encoding="UTF-8" standalone="yes"?>
<Relationships xmlns="http://schemas.openxmlformats.org/package/2006/relationships"><Relationship Id="rId3" Type="http://schemas.openxmlformats.org/officeDocument/2006/relationships/image" Target="../media/image158.tiff"/><Relationship Id="rId4" Type="http://schemas.openxmlformats.org/officeDocument/2006/relationships/image" Target="../media/image159.png"/><Relationship Id="rId5" Type="http://schemas.openxmlformats.org/officeDocument/2006/relationships/image" Target="../media/image160.png"/><Relationship Id="rId6" Type="http://schemas.openxmlformats.org/officeDocument/2006/relationships/image" Target="../media/image161.jpeg"/><Relationship Id="rId7" Type="http://schemas.openxmlformats.org/officeDocument/2006/relationships/image" Target="../media/image162.png"/><Relationship Id="rId8" Type="http://schemas.openxmlformats.org/officeDocument/2006/relationships/image" Target="../media/image163.tiff"/><Relationship Id="rId9" Type="http://schemas.openxmlformats.org/officeDocument/2006/relationships/image" Target="../media/image164.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165.tiff"/><Relationship Id="rId4" Type="http://schemas.openxmlformats.org/officeDocument/2006/relationships/image" Target="../media/image166.tiff"/><Relationship Id="rId5" Type="http://schemas.openxmlformats.org/officeDocument/2006/relationships/image" Target="../media/image167.tiff"/><Relationship Id="rId6" Type="http://schemas.openxmlformats.org/officeDocument/2006/relationships/image" Target="../media/image168.tiff"/><Relationship Id="rId7" Type="http://schemas.openxmlformats.org/officeDocument/2006/relationships/image" Target="../media/image169.png"/><Relationship Id="rId8" Type="http://schemas.openxmlformats.org/officeDocument/2006/relationships/image" Target="../media/image170.tiff"/><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71.png"/><Relationship Id="rId4" Type="http://schemas.openxmlformats.org/officeDocument/2006/relationships/image" Target="../media/image172.jpe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73.png"/><Relationship Id="rId4" Type="http://schemas.openxmlformats.org/officeDocument/2006/relationships/image" Target="../media/image174.jpe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175.tiff"/><Relationship Id="rId4" Type="http://schemas.openxmlformats.org/officeDocument/2006/relationships/image" Target="../media/image176.tiff"/><Relationship Id="rId5" Type="http://schemas.openxmlformats.org/officeDocument/2006/relationships/image" Target="../media/image177.tiff"/><Relationship Id="rId6" Type="http://schemas.openxmlformats.org/officeDocument/2006/relationships/image" Target="../media/image178.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179.tiff"/><Relationship Id="rId4" Type="http://schemas.openxmlformats.org/officeDocument/2006/relationships/image" Target="../media/image180.jpeg"/><Relationship Id="rId5" Type="http://schemas.openxmlformats.org/officeDocument/2006/relationships/image" Target="../media/image181.jpeg"/><Relationship Id="rId6" Type="http://schemas.openxmlformats.org/officeDocument/2006/relationships/image" Target="../media/image182.jpeg"/><Relationship Id="rId7" Type="http://schemas.openxmlformats.org/officeDocument/2006/relationships/image" Target="../media/image183.jpeg"/><Relationship Id="rId8" Type="http://schemas.openxmlformats.org/officeDocument/2006/relationships/image" Target="../media/image184.jpe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185.tiff"/><Relationship Id="rId4" Type="http://schemas.openxmlformats.org/officeDocument/2006/relationships/image" Target="../media/image186.png"/><Relationship Id="rId5" Type="http://schemas.openxmlformats.org/officeDocument/2006/relationships/image" Target="../media/image187.png"/><Relationship Id="rId6" Type="http://schemas.openxmlformats.org/officeDocument/2006/relationships/image" Target="../media/image188.png"/><Relationship Id="rId7" Type="http://schemas.openxmlformats.org/officeDocument/2006/relationships/image" Target="../media/image189.png"/><Relationship Id="rId8" Type="http://schemas.openxmlformats.org/officeDocument/2006/relationships/image" Target="../media/image190.png"/><Relationship Id="rId9" Type="http://schemas.openxmlformats.org/officeDocument/2006/relationships/image" Target="../media/image191.png"/><Relationship Id="rId10" Type="http://schemas.openxmlformats.org/officeDocument/2006/relationships/image" Target="../media/image192.png"/><Relationship Id="rId11" Type="http://schemas.openxmlformats.org/officeDocument/2006/relationships/image" Target="../media/image193.png"/><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94.png"/></Relationships>
</file>

<file path=ppt/slides/_rels/slide32.xml.rels><?xml version="1.0" encoding="UTF-8" standalone="yes"?>
<Relationships xmlns="http://schemas.openxmlformats.org/package/2006/relationships"><Relationship Id="rId3" Type="http://schemas.openxmlformats.org/officeDocument/2006/relationships/image" Target="../media/image195.png"/><Relationship Id="rId4" Type="http://schemas.openxmlformats.org/officeDocument/2006/relationships/image" Target="../media/image196.png"/><Relationship Id="rId5" Type="http://schemas.openxmlformats.org/officeDocument/2006/relationships/image" Target="../media/image197.png"/><Relationship Id="rId6" Type="http://schemas.openxmlformats.org/officeDocument/2006/relationships/image" Target="../media/image198.jpeg"/><Relationship Id="rId7" Type="http://schemas.openxmlformats.org/officeDocument/2006/relationships/image" Target="../media/image199.jpeg"/><Relationship Id="rId8" Type="http://schemas.openxmlformats.org/officeDocument/2006/relationships/image" Target="../media/image200.jpeg"/><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202.tiff"/><Relationship Id="rId4" Type="http://schemas.openxmlformats.org/officeDocument/2006/relationships/image" Target="../media/image203.tiff"/><Relationship Id="rId5" Type="http://schemas.openxmlformats.org/officeDocument/2006/relationships/image" Target="../media/image204.tiff"/><Relationship Id="rId1" Type="http://schemas.openxmlformats.org/officeDocument/2006/relationships/slideLayout" Target="../slideLayouts/slideLayout1.xml"/><Relationship Id="rId2" Type="http://schemas.openxmlformats.org/officeDocument/2006/relationships/image" Target="../media/image20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5.jpeg"/></Relationships>
</file>

<file path=ppt/slides/_rels/slide4.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8.tiff"/><Relationship Id="rId5" Type="http://schemas.openxmlformats.org/officeDocument/2006/relationships/image" Target="../media/image9.tiff"/><Relationship Id="rId6" Type="http://schemas.openxmlformats.org/officeDocument/2006/relationships/image" Target="../media/image10.tiff"/><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2.tiff"/><Relationship Id="rId4" Type="http://schemas.openxmlformats.org/officeDocument/2006/relationships/image" Target="../media/image13.tiff"/><Relationship Id="rId5" Type="http://schemas.openxmlformats.org/officeDocument/2006/relationships/image" Target="../media/image14.tiff"/><Relationship Id="rId6" Type="http://schemas.openxmlformats.org/officeDocument/2006/relationships/image" Target="../media/image15.tiff"/><Relationship Id="rId7" Type="http://schemas.openxmlformats.org/officeDocument/2006/relationships/image" Target="../media/image16.tiff"/><Relationship Id="rId8" Type="http://schemas.openxmlformats.org/officeDocument/2006/relationships/image" Target="../media/image17.tiff"/><Relationship Id="rId9" Type="http://schemas.openxmlformats.org/officeDocument/2006/relationships/image" Target="../media/image18.tif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1" Type="http://schemas.openxmlformats.org/officeDocument/2006/relationships/image" Target="../media/image27.png"/><Relationship Id="rId12" Type="http://schemas.openxmlformats.org/officeDocument/2006/relationships/image" Target="../media/image28.png"/><Relationship Id="rId13" Type="http://schemas.openxmlformats.org/officeDocument/2006/relationships/image" Target="../media/image29.png"/><Relationship Id="rId14" Type="http://schemas.openxmlformats.org/officeDocument/2006/relationships/image" Target="../media/image30.jpeg"/><Relationship Id="rId15" Type="http://schemas.openxmlformats.org/officeDocument/2006/relationships/image" Target="../media/image31.jpe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s>
</file>

<file path=ppt/slides/_rels/slide9.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5" Type="http://schemas.openxmlformats.org/officeDocument/2006/relationships/image" Target="../media/image34.jpe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6" name="TextBox 5"/>
          <p:cNvSpPr txBox="1"/>
          <p:nvPr/>
        </p:nvSpPr>
        <p:spPr>
          <a:xfrm>
            <a:off x="1866153" y="1361489"/>
            <a:ext cx="5134739" cy="1200329"/>
          </a:xfrm>
          <a:prstGeom prst="rect">
            <a:avLst/>
          </a:prstGeom>
          <a:noFill/>
        </p:spPr>
        <p:txBody>
          <a:bodyPr wrap="none" rtlCol="0">
            <a:spAutoFit/>
          </a:bodyPr>
          <a:lstStyle/>
          <a:p>
            <a:pPr algn="l">
              <a:lnSpc>
                <a:spcPct val="150000"/>
              </a:lnSpc>
            </a:pPr>
            <a:r>
              <a:rPr lang="zh-CN" altLang="en-US" sz="4800" b="1" dirty="0" smtClean="0">
                <a:solidFill>
                  <a:schemeClr val="bg1"/>
                </a:solidFill>
                <a:latin typeface="幼圆" charset="0"/>
                <a:ea typeface="幼圆" charset="0"/>
                <a:cs typeface="幼圆" charset="0"/>
                <a:sym typeface="+mn-ea"/>
              </a:rPr>
              <a:t>掌贝品牌实力卖点</a:t>
            </a:r>
            <a:endParaRPr lang="zh-CN" altLang="en-US" sz="4800" dirty="0" smtClean="0">
              <a:solidFill>
                <a:schemeClr val="bg1"/>
              </a:solidFill>
              <a:latin typeface="幼圆" charset="0"/>
              <a:ea typeface="幼圆" charset="0"/>
              <a:cs typeface="幼圆"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半闭框 11"/>
          <p:cNvSpPr/>
          <p:nvPr/>
        </p:nvSpPr>
        <p:spPr>
          <a:xfrm>
            <a:off x="508184" y="1234119"/>
            <a:ext cx="330019" cy="352424"/>
          </a:xfrm>
          <a:prstGeom prst="halfFrame">
            <a:avLst>
              <a:gd name="adj1" fmla="val 13438"/>
              <a:gd name="adj2" fmla="val 14693"/>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幼圆" charset="0"/>
              <a:ea typeface="幼圆" charset="0"/>
              <a:cs typeface="幼圆" charset="0"/>
            </a:endParaRPr>
          </a:p>
        </p:txBody>
      </p:sp>
      <p:sp>
        <p:nvSpPr>
          <p:cNvPr id="13" name="半闭框 12"/>
          <p:cNvSpPr/>
          <p:nvPr/>
        </p:nvSpPr>
        <p:spPr>
          <a:xfrm rot="10800000">
            <a:off x="2588173" y="3444113"/>
            <a:ext cx="330019" cy="352424"/>
          </a:xfrm>
          <a:prstGeom prst="halfFrame">
            <a:avLst>
              <a:gd name="adj1" fmla="val 13438"/>
              <a:gd name="adj2" fmla="val 14693"/>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幼圆" charset="0"/>
              <a:ea typeface="幼圆" charset="0"/>
              <a:cs typeface="幼圆" charset="0"/>
            </a:endParaRPr>
          </a:p>
        </p:txBody>
      </p:sp>
      <p:sp>
        <p:nvSpPr>
          <p:cNvPr id="11" name="TextBox 9"/>
          <p:cNvSpPr txBox="1"/>
          <p:nvPr/>
        </p:nvSpPr>
        <p:spPr>
          <a:xfrm>
            <a:off x="659291" y="1643620"/>
            <a:ext cx="2045876" cy="2031325"/>
          </a:xfrm>
          <a:prstGeom prst="rect">
            <a:avLst/>
          </a:prstGeom>
          <a:noFill/>
        </p:spPr>
        <p:txBody>
          <a:bodyPr wrap="square" rtlCol="0">
            <a:spAutoFit/>
          </a:bodyPr>
          <a:lstStyle/>
          <a:p>
            <a:pPr>
              <a:lnSpc>
                <a:spcPct val="150000"/>
              </a:lnSpc>
            </a:pPr>
            <a:r>
              <a:rPr lang="zh-CN" altLang="en-US" sz="1200" dirty="0" smtClean="0">
                <a:latin typeface="幼圆" charset="0"/>
                <a:ea typeface="幼圆" charset="0"/>
                <a:cs typeface="幼圆" charset="0"/>
              </a:rPr>
              <a:t>目前，</a:t>
            </a:r>
            <a:r>
              <a:rPr lang="zh-CN" altLang="en-US" sz="1200" dirty="0">
                <a:latin typeface="幼圆" charset="0"/>
                <a:ea typeface="幼圆" charset="0"/>
                <a:cs typeface="幼圆" charset="0"/>
              </a:rPr>
              <a:t>掌贝的合作商户数量</a:t>
            </a:r>
            <a:r>
              <a:rPr lang="zh-CN" altLang="en-US" sz="1200" dirty="0" smtClean="0">
                <a:latin typeface="幼圆" charset="0"/>
                <a:ea typeface="幼圆" charset="0"/>
                <a:cs typeface="幼圆" charset="0"/>
              </a:rPr>
              <a:t>已经超</a:t>
            </a:r>
            <a:r>
              <a:rPr lang="en-US" altLang="zh-CN" sz="1200" b="1" dirty="0" smtClean="0">
                <a:solidFill>
                  <a:schemeClr val="accent2">
                    <a:lumMod val="75000"/>
                  </a:schemeClr>
                </a:solidFill>
                <a:latin typeface="幼圆" charset="0"/>
                <a:ea typeface="幼圆" charset="0"/>
                <a:cs typeface="幼圆" charset="0"/>
              </a:rPr>
              <a:t>10</a:t>
            </a:r>
            <a:r>
              <a:rPr lang="zh-CN" altLang="en-US" sz="1200" b="1" dirty="0">
                <a:solidFill>
                  <a:schemeClr val="accent2">
                    <a:lumMod val="75000"/>
                  </a:schemeClr>
                </a:solidFill>
                <a:latin typeface="幼圆" charset="0"/>
                <a:ea typeface="幼圆" charset="0"/>
                <a:cs typeface="幼圆" charset="0"/>
              </a:rPr>
              <a:t>万</a:t>
            </a:r>
            <a:r>
              <a:rPr lang="zh-CN" altLang="en-US" sz="1200" b="1" dirty="0" smtClean="0">
                <a:solidFill>
                  <a:schemeClr val="accent2">
                    <a:lumMod val="75000"/>
                  </a:schemeClr>
                </a:solidFill>
                <a:latin typeface="幼圆" charset="0"/>
                <a:ea typeface="幼圆" charset="0"/>
                <a:cs typeface="幼圆" charset="0"/>
              </a:rPr>
              <a:t>家</a:t>
            </a:r>
            <a:r>
              <a:rPr lang="zh-CN" altLang="en-US" sz="1200" dirty="0" smtClean="0">
                <a:latin typeface="幼圆" charset="0"/>
                <a:ea typeface="幼圆" charset="0"/>
                <a:cs typeface="幼圆" charset="0"/>
              </a:rPr>
              <a:t>，遍布全国</a:t>
            </a:r>
            <a:r>
              <a:rPr lang="en-US" altLang="zh-CN" sz="1200" b="1" dirty="0" smtClean="0">
                <a:solidFill>
                  <a:schemeClr val="accent2">
                    <a:lumMod val="75000"/>
                  </a:schemeClr>
                </a:solidFill>
                <a:latin typeface="幼圆" charset="0"/>
                <a:ea typeface="幼圆" charset="0"/>
                <a:cs typeface="幼圆" charset="0"/>
              </a:rPr>
              <a:t>200</a:t>
            </a:r>
            <a:r>
              <a:rPr lang="zh-CN" altLang="en-US" sz="1200" b="1" dirty="0" smtClean="0">
                <a:solidFill>
                  <a:schemeClr val="accent2">
                    <a:lumMod val="75000"/>
                  </a:schemeClr>
                </a:solidFill>
                <a:latin typeface="幼圆" charset="0"/>
                <a:ea typeface="幼圆" charset="0"/>
                <a:cs typeface="幼圆" charset="0"/>
              </a:rPr>
              <a:t>多个城市</a:t>
            </a:r>
            <a:r>
              <a:rPr lang="zh-CN" altLang="en-US" sz="1200" dirty="0" smtClean="0">
                <a:latin typeface="幼圆" charset="0"/>
                <a:ea typeface="幼圆" charset="0"/>
                <a:cs typeface="幼圆" charset="0"/>
              </a:rPr>
              <a:t>；</a:t>
            </a:r>
            <a:endParaRPr lang="zh-CN" altLang="en-US" sz="1200" dirty="0">
              <a:latin typeface="幼圆" charset="0"/>
              <a:ea typeface="幼圆" charset="0"/>
              <a:cs typeface="幼圆" charset="0"/>
            </a:endParaRPr>
          </a:p>
          <a:p>
            <a:pPr>
              <a:lnSpc>
                <a:spcPct val="150000"/>
              </a:lnSpc>
            </a:pPr>
            <a:endParaRPr lang="zh-CN" altLang="en-US" sz="1200" dirty="0">
              <a:latin typeface="幼圆" charset="0"/>
              <a:ea typeface="幼圆" charset="0"/>
              <a:cs typeface="幼圆" charset="0"/>
            </a:endParaRPr>
          </a:p>
          <a:p>
            <a:pPr>
              <a:lnSpc>
                <a:spcPct val="150000"/>
              </a:lnSpc>
            </a:pPr>
            <a:r>
              <a:rPr lang="zh-CN" altLang="en-US" sz="1200" dirty="0">
                <a:latin typeface="幼圆" charset="0"/>
                <a:ea typeface="幼圆" charset="0"/>
                <a:cs typeface="幼圆" charset="0"/>
              </a:rPr>
              <a:t>商户遍布餐饮、零售、百货、酒店旅游等多个行业，其中包括众多知名品牌。</a:t>
            </a:r>
            <a:r>
              <a:rPr lang="en-US" altLang="zh-CN" sz="1200" dirty="0">
                <a:latin typeface="幼圆" charset="0"/>
                <a:ea typeface="幼圆" charset="0"/>
                <a:cs typeface="幼圆" charset="0"/>
              </a:rPr>
              <a:t>      </a:t>
            </a:r>
            <a:endParaRPr lang="zh-CN" altLang="en-US" sz="1200" dirty="0">
              <a:latin typeface="幼圆" charset="0"/>
              <a:ea typeface="幼圆" charset="0"/>
              <a:cs typeface="幼圆" charset="0"/>
            </a:endParaRPr>
          </a:p>
        </p:txBody>
      </p:sp>
      <p:grpSp>
        <p:nvGrpSpPr>
          <p:cNvPr id="2" name="组 1"/>
          <p:cNvGrpSpPr/>
          <p:nvPr/>
        </p:nvGrpSpPr>
        <p:grpSpPr>
          <a:xfrm>
            <a:off x="3635896" y="874383"/>
            <a:ext cx="4824536" cy="2955531"/>
            <a:chOff x="3635896" y="874383"/>
            <a:chExt cx="4824536" cy="2955531"/>
          </a:xfrm>
        </p:grpSpPr>
        <p:pic>
          <p:nvPicPr>
            <p:cNvPr id="8" name="Picture 4"/>
            <p:cNvPicPr>
              <a:picLocks noChangeAspect="1" noChangeArrowheads="1"/>
            </p:cNvPicPr>
            <p:nvPr/>
          </p:nvPicPr>
          <p:blipFill>
            <a:blip r:embed="rId3"/>
            <a:srcRect/>
            <a:stretch>
              <a:fillRect/>
            </a:stretch>
          </p:blipFill>
          <p:spPr bwMode="auto">
            <a:xfrm>
              <a:off x="3751094" y="934006"/>
              <a:ext cx="714380" cy="679361"/>
            </a:xfrm>
            <a:prstGeom prst="rect">
              <a:avLst/>
            </a:prstGeom>
            <a:noFill/>
            <a:ln w="9525">
              <a:noFill/>
              <a:miter lim="800000"/>
              <a:headEnd/>
              <a:tailEnd/>
            </a:ln>
            <a:effectLst/>
          </p:spPr>
        </p:pic>
        <p:pic>
          <p:nvPicPr>
            <p:cNvPr id="9" name="Picture 5"/>
            <p:cNvPicPr>
              <a:picLocks noChangeAspect="1" noChangeArrowheads="1"/>
            </p:cNvPicPr>
            <p:nvPr/>
          </p:nvPicPr>
          <p:blipFill>
            <a:blip r:embed="rId4"/>
            <a:srcRect/>
            <a:stretch>
              <a:fillRect/>
            </a:stretch>
          </p:blipFill>
          <p:spPr bwMode="auto">
            <a:xfrm>
              <a:off x="4508102" y="874383"/>
              <a:ext cx="828676" cy="719471"/>
            </a:xfrm>
            <a:prstGeom prst="rect">
              <a:avLst/>
            </a:prstGeom>
            <a:noFill/>
            <a:ln w="9525">
              <a:noFill/>
              <a:miter lim="800000"/>
              <a:headEnd/>
              <a:tailEnd/>
            </a:ln>
            <a:effectLst/>
          </p:spPr>
        </p:pic>
        <p:pic>
          <p:nvPicPr>
            <p:cNvPr id="10" name="Picture 6"/>
            <p:cNvPicPr>
              <a:picLocks noChangeAspect="1" noChangeArrowheads="1"/>
            </p:cNvPicPr>
            <p:nvPr/>
          </p:nvPicPr>
          <p:blipFill>
            <a:blip r:embed="rId5"/>
            <a:srcRect/>
            <a:stretch>
              <a:fillRect/>
            </a:stretch>
          </p:blipFill>
          <p:spPr bwMode="auto">
            <a:xfrm>
              <a:off x="5490950" y="934006"/>
              <a:ext cx="968020" cy="638176"/>
            </a:xfrm>
            <a:prstGeom prst="rect">
              <a:avLst/>
            </a:prstGeom>
            <a:noFill/>
            <a:ln w="9525">
              <a:noFill/>
              <a:miter lim="800000"/>
              <a:headEnd/>
              <a:tailEnd/>
            </a:ln>
            <a:effectLst/>
          </p:spPr>
        </p:pic>
        <p:pic>
          <p:nvPicPr>
            <p:cNvPr id="15" name="Picture 7"/>
            <p:cNvPicPr>
              <a:picLocks noChangeAspect="1" noChangeArrowheads="1"/>
            </p:cNvPicPr>
            <p:nvPr/>
          </p:nvPicPr>
          <p:blipFill>
            <a:blip r:embed="rId6"/>
            <a:srcRect/>
            <a:stretch>
              <a:fillRect/>
            </a:stretch>
          </p:blipFill>
          <p:spPr bwMode="auto">
            <a:xfrm>
              <a:off x="6557370" y="934006"/>
              <a:ext cx="914402" cy="642939"/>
            </a:xfrm>
            <a:prstGeom prst="rect">
              <a:avLst/>
            </a:prstGeom>
            <a:noFill/>
            <a:ln w="9525">
              <a:noFill/>
              <a:miter lim="800000"/>
              <a:headEnd/>
              <a:tailEnd/>
            </a:ln>
            <a:effectLst/>
          </p:spPr>
        </p:pic>
        <p:pic>
          <p:nvPicPr>
            <p:cNvPr id="16" name="Picture 8"/>
            <p:cNvPicPr>
              <a:picLocks noChangeAspect="1" noChangeArrowheads="1"/>
            </p:cNvPicPr>
            <p:nvPr/>
          </p:nvPicPr>
          <p:blipFill>
            <a:blip r:embed="rId7"/>
            <a:srcRect/>
            <a:stretch>
              <a:fillRect/>
            </a:stretch>
          </p:blipFill>
          <p:spPr bwMode="auto">
            <a:xfrm>
              <a:off x="3751094" y="1715451"/>
              <a:ext cx="657226" cy="593623"/>
            </a:xfrm>
            <a:prstGeom prst="rect">
              <a:avLst/>
            </a:prstGeom>
            <a:noFill/>
            <a:ln w="9525">
              <a:noFill/>
              <a:miter lim="800000"/>
              <a:headEnd/>
              <a:tailEnd/>
            </a:ln>
            <a:effectLst/>
          </p:spPr>
        </p:pic>
        <p:pic>
          <p:nvPicPr>
            <p:cNvPr id="17" name="Picture 11"/>
            <p:cNvPicPr>
              <a:picLocks noChangeAspect="1" noChangeArrowheads="1"/>
            </p:cNvPicPr>
            <p:nvPr/>
          </p:nvPicPr>
          <p:blipFill>
            <a:blip r:embed="rId8"/>
            <a:srcRect/>
            <a:stretch>
              <a:fillRect/>
            </a:stretch>
          </p:blipFill>
          <p:spPr bwMode="auto">
            <a:xfrm>
              <a:off x="6681739" y="1715451"/>
              <a:ext cx="722898" cy="666751"/>
            </a:xfrm>
            <a:prstGeom prst="rect">
              <a:avLst/>
            </a:prstGeom>
            <a:noFill/>
            <a:ln w="9525">
              <a:noFill/>
              <a:miter lim="800000"/>
              <a:headEnd/>
              <a:tailEnd/>
            </a:ln>
            <a:effectLst/>
          </p:spPr>
        </p:pic>
        <p:pic>
          <p:nvPicPr>
            <p:cNvPr id="18" name="Picture 14"/>
            <p:cNvPicPr>
              <a:picLocks noChangeAspect="1" noChangeArrowheads="1"/>
            </p:cNvPicPr>
            <p:nvPr/>
          </p:nvPicPr>
          <p:blipFill>
            <a:blip r:embed="rId9"/>
            <a:srcRect/>
            <a:stretch>
              <a:fillRect/>
            </a:stretch>
          </p:blipFill>
          <p:spPr bwMode="auto">
            <a:xfrm>
              <a:off x="4593132" y="1715451"/>
              <a:ext cx="842964" cy="634024"/>
            </a:xfrm>
            <a:prstGeom prst="rect">
              <a:avLst/>
            </a:prstGeom>
            <a:noFill/>
            <a:ln w="9525">
              <a:noFill/>
              <a:miter lim="800000"/>
              <a:headEnd/>
              <a:tailEnd/>
            </a:ln>
            <a:effectLst/>
          </p:spPr>
        </p:pic>
        <p:pic>
          <p:nvPicPr>
            <p:cNvPr id="19" name="Picture 17"/>
            <p:cNvPicPr>
              <a:picLocks noChangeAspect="1" noChangeArrowheads="1"/>
            </p:cNvPicPr>
            <p:nvPr/>
          </p:nvPicPr>
          <p:blipFill>
            <a:blip r:embed="rId10"/>
            <a:srcRect/>
            <a:stretch>
              <a:fillRect/>
            </a:stretch>
          </p:blipFill>
          <p:spPr bwMode="auto">
            <a:xfrm>
              <a:off x="5868144" y="2571750"/>
              <a:ext cx="566738" cy="573106"/>
            </a:xfrm>
            <a:prstGeom prst="rect">
              <a:avLst/>
            </a:prstGeom>
            <a:noFill/>
            <a:ln w="9525">
              <a:noFill/>
              <a:miter lim="800000"/>
              <a:headEnd/>
              <a:tailEnd/>
            </a:ln>
            <a:effectLst/>
          </p:spPr>
        </p:pic>
        <p:pic>
          <p:nvPicPr>
            <p:cNvPr id="21" name="Picture 21"/>
            <p:cNvPicPr>
              <a:picLocks noChangeAspect="1" noChangeArrowheads="1"/>
            </p:cNvPicPr>
            <p:nvPr/>
          </p:nvPicPr>
          <p:blipFill>
            <a:blip r:embed="rId11"/>
            <a:srcRect/>
            <a:stretch>
              <a:fillRect/>
            </a:stretch>
          </p:blipFill>
          <p:spPr bwMode="auto">
            <a:xfrm>
              <a:off x="3795141" y="3147814"/>
              <a:ext cx="704851" cy="639145"/>
            </a:xfrm>
            <a:prstGeom prst="rect">
              <a:avLst/>
            </a:prstGeom>
            <a:noFill/>
            <a:ln w="9525">
              <a:noFill/>
              <a:miter lim="800000"/>
              <a:headEnd/>
              <a:tailEnd/>
            </a:ln>
            <a:effectLst/>
          </p:spPr>
        </p:pic>
        <p:pic>
          <p:nvPicPr>
            <p:cNvPr id="22" name="Picture 22"/>
            <p:cNvPicPr>
              <a:picLocks noChangeAspect="1" noChangeArrowheads="1"/>
            </p:cNvPicPr>
            <p:nvPr/>
          </p:nvPicPr>
          <p:blipFill>
            <a:blip r:embed="rId12"/>
            <a:srcRect/>
            <a:stretch>
              <a:fillRect/>
            </a:stretch>
          </p:blipFill>
          <p:spPr bwMode="auto">
            <a:xfrm>
              <a:off x="3635896" y="2571750"/>
              <a:ext cx="985840" cy="425704"/>
            </a:xfrm>
            <a:prstGeom prst="rect">
              <a:avLst/>
            </a:prstGeom>
            <a:noFill/>
            <a:ln w="9525">
              <a:noFill/>
              <a:miter lim="800000"/>
              <a:headEnd/>
              <a:tailEnd/>
            </a:ln>
            <a:effectLst/>
          </p:spPr>
        </p:pic>
        <p:pic>
          <p:nvPicPr>
            <p:cNvPr id="23" name="Picture 23"/>
            <p:cNvPicPr>
              <a:picLocks noChangeAspect="1" noChangeArrowheads="1"/>
            </p:cNvPicPr>
            <p:nvPr/>
          </p:nvPicPr>
          <p:blipFill>
            <a:blip r:embed="rId13"/>
            <a:srcRect/>
            <a:stretch>
              <a:fillRect/>
            </a:stretch>
          </p:blipFill>
          <p:spPr bwMode="auto">
            <a:xfrm>
              <a:off x="4713335" y="2571750"/>
              <a:ext cx="866777" cy="504436"/>
            </a:xfrm>
            <a:prstGeom prst="rect">
              <a:avLst/>
            </a:prstGeom>
            <a:noFill/>
            <a:ln w="9525">
              <a:noFill/>
              <a:miter lim="800000"/>
              <a:headEnd/>
              <a:tailEnd/>
            </a:ln>
            <a:effectLst/>
          </p:spPr>
        </p:pic>
        <p:pic>
          <p:nvPicPr>
            <p:cNvPr id="24" name="Picture 27"/>
            <p:cNvPicPr>
              <a:picLocks noChangeAspect="1" noChangeArrowheads="1"/>
            </p:cNvPicPr>
            <p:nvPr/>
          </p:nvPicPr>
          <p:blipFill>
            <a:blip r:embed="rId14"/>
            <a:srcRect/>
            <a:stretch>
              <a:fillRect/>
            </a:stretch>
          </p:blipFill>
          <p:spPr bwMode="auto">
            <a:xfrm>
              <a:off x="6771958" y="2571750"/>
              <a:ext cx="674990" cy="566737"/>
            </a:xfrm>
            <a:prstGeom prst="rect">
              <a:avLst/>
            </a:prstGeom>
            <a:noFill/>
            <a:ln w="9525">
              <a:noFill/>
              <a:miter lim="800000"/>
              <a:headEnd/>
              <a:tailEnd/>
            </a:ln>
            <a:effectLst/>
          </p:spPr>
        </p:pic>
        <p:pic>
          <p:nvPicPr>
            <p:cNvPr id="25" name="Picture 32"/>
            <p:cNvPicPr>
              <a:picLocks noChangeAspect="1" noChangeArrowheads="1"/>
            </p:cNvPicPr>
            <p:nvPr/>
          </p:nvPicPr>
          <p:blipFill>
            <a:blip r:embed="rId15"/>
            <a:srcRect/>
            <a:stretch>
              <a:fillRect/>
            </a:stretch>
          </p:blipFill>
          <p:spPr bwMode="auto">
            <a:xfrm>
              <a:off x="4696466" y="3206025"/>
              <a:ext cx="899825" cy="614363"/>
            </a:xfrm>
            <a:prstGeom prst="rect">
              <a:avLst/>
            </a:prstGeom>
            <a:noFill/>
            <a:ln w="9525">
              <a:noFill/>
              <a:miter lim="800000"/>
              <a:headEnd/>
              <a:tailEnd/>
            </a:ln>
            <a:effectLst/>
          </p:spPr>
        </p:pic>
        <p:pic>
          <p:nvPicPr>
            <p:cNvPr id="26" name="Picture 33"/>
            <p:cNvPicPr>
              <a:picLocks noChangeAspect="1" noChangeArrowheads="1"/>
            </p:cNvPicPr>
            <p:nvPr/>
          </p:nvPicPr>
          <p:blipFill>
            <a:blip r:embed="rId16"/>
            <a:srcRect/>
            <a:stretch>
              <a:fillRect/>
            </a:stretch>
          </p:blipFill>
          <p:spPr bwMode="auto">
            <a:xfrm>
              <a:off x="5836812" y="3206025"/>
              <a:ext cx="696434" cy="623889"/>
            </a:xfrm>
            <a:prstGeom prst="rect">
              <a:avLst/>
            </a:prstGeom>
            <a:noFill/>
            <a:ln w="9525">
              <a:noFill/>
              <a:miter lim="800000"/>
              <a:headEnd/>
              <a:tailEnd/>
            </a:ln>
            <a:effectLst/>
          </p:spPr>
        </p:pic>
        <p:pic>
          <p:nvPicPr>
            <p:cNvPr id="27" name="Picture 34"/>
            <p:cNvPicPr>
              <a:picLocks noChangeAspect="1" noChangeArrowheads="1"/>
            </p:cNvPicPr>
            <p:nvPr/>
          </p:nvPicPr>
          <p:blipFill>
            <a:blip r:embed="rId17"/>
            <a:srcRect/>
            <a:stretch>
              <a:fillRect/>
            </a:stretch>
          </p:blipFill>
          <p:spPr bwMode="auto">
            <a:xfrm>
              <a:off x="6660232" y="3233910"/>
              <a:ext cx="916098" cy="561976"/>
            </a:xfrm>
            <a:prstGeom prst="rect">
              <a:avLst/>
            </a:prstGeom>
            <a:noFill/>
            <a:ln w="9525">
              <a:noFill/>
              <a:miter lim="800000"/>
              <a:headEnd/>
              <a:tailEnd/>
            </a:ln>
            <a:effectLst/>
          </p:spPr>
        </p:pic>
        <p:pic>
          <p:nvPicPr>
            <p:cNvPr id="28" name="Picture 28"/>
            <p:cNvPicPr>
              <a:picLocks noChangeAspect="1" noChangeArrowheads="1"/>
            </p:cNvPicPr>
            <p:nvPr/>
          </p:nvPicPr>
          <p:blipFill>
            <a:blip r:embed="rId18"/>
            <a:srcRect/>
            <a:stretch>
              <a:fillRect/>
            </a:stretch>
          </p:blipFill>
          <p:spPr bwMode="auto">
            <a:xfrm>
              <a:off x="7647452" y="2571750"/>
              <a:ext cx="812980" cy="481013"/>
            </a:xfrm>
            <a:prstGeom prst="rect">
              <a:avLst/>
            </a:prstGeom>
            <a:noFill/>
            <a:ln w="9525">
              <a:noFill/>
              <a:miter lim="800000"/>
              <a:headEnd/>
              <a:tailEnd/>
            </a:ln>
            <a:effectLst/>
          </p:spPr>
        </p:pic>
        <p:pic>
          <p:nvPicPr>
            <p:cNvPr id="29" name="Picture 29"/>
            <p:cNvPicPr>
              <a:picLocks noChangeAspect="1" noChangeArrowheads="1"/>
            </p:cNvPicPr>
            <p:nvPr/>
          </p:nvPicPr>
          <p:blipFill>
            <a:blip r:embed="rId19"/>
            <a:srcRect/>
            <a:stretch>
              <a:fillRect/>
            </a:stretch>
          </p:blipFill>
          <p:spPr bwMode="auto">
            <a:xfrm>
              <a:off x="7574605" y="1715451"/>
              <a:ext cx="885827" cy="703037"/>
            </a:xfrm>
            <a:prstGeom prst="rect">
              <a:avLst/>
            </a:prstGeom>
            <a:noFill/>
            <a:ln w="9525">
              <a:noFill/>
              <a:miter lim="800000"/>
              <a:headEnd/>
              <a:tailEnd/>
            </a:ln>
            <a:effectLst/>
          </p:spPr>
        </p:pic>
        <p:pic>
          <p:nvPicPr>
            <p:cNvPr id="30" name="Picture 30"/>
            <p:cNvPicPr>
              <a:picLocks noChangeAspect="1" noChangeArrowheads="1"/>
            </p:cNvPicPr>
            <p:nvPr/>
          </p:nvPicPr>
          <p:blipFill>
            <a:blip r:embed="rId20"/>
            <a:srcRect/>
            <a:stretch>
              <a:fillRect/>
            </a:stretch>
          </p:blipFill>
          <p:spPr bwMode="auto">
            <a:xfrm>
              <a:off x="7570172" y="934006"/>
              <a:ext cx="890260" cy="557213"/>
            </a:xfrm>
            <a:prstGeom prst="rect">
              <a:avLst/>
            </a:prstGeom>
            <a:noFill/>
            <a:ln w="9525">
              <a:noFill/>
              <a:miter lim="800000"/>
              <a:headEnd/>
              <a:tailEnd/>
            </a:ln>
            <a:effectLst/>
          </p:spPr>
        </p:pic>
        <p:pic>
          <p:nvPicPr>
            <p:cNvPr id="31" name="Picture 38"/>
            <p:cNvPicPr>
              <a:picLocks noChangeAspect="1" noChangeArrowheads="1"/>
            </p:cNvPicPr>
            <p:nvPr/>
          </p:nvPicPr>
          <p:blipFill>
            <a:blip r:embed="rId21"/>
            <a:srcRect/>
            <a:stretch>
              <a:fillRect/>
            </a:stretch>
          </p:blipFill>
          <p:spPr bwMode="auto">
            <a:xfrm>
              <a:off x="7812360" y="3233910"/>
              <a:ext cx="530046" cy="561976"/>
            </a:xfrm>
            <a:prstGeom prst="rect">
              <a:avLst/>
            </a:prstGeom>
            <a:noFill/>
            <a:ln w="9525">
              <a:noFill/>
              <a:miter lim="800000"/>
              <a:headEnd/>
              <a:tailEnd/>
            </a:ln>
            <a:effectLst/>
          </p:spPr>
        </p:pic>
      </p:grpSp>
      <p:sp>
        <p:nvSpPr>
          <p:cNvPr id="32" name="文本框 31"/>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7</a:t>
            </a:r>
            <a:r>
              <a:rPr lang="zh-CN" altLang="en-US" sz="2100" b="1" dirty="0" smtClean="0">
                <a:solidFill>
                  <a:srgbClr val="0182F0"/>
                </a:solidFill>
                <a:latin typeface="幼圆" charset="0"/>
                <a:ea typeface="幼圆" charset="0"/>
                <a:cs typeface="幼圆" charset="0"/>
              </a:rPr>
              <a:t>、知名客户</a:t>
            </a:r>
            <a:endParaRPr lang="zh-CN" altLang="en-US" sz="2100" b="1" dirty="0">
              <a:solidFill>
                <a:srgbClr val="0068B6"/>
              </a:solidFill>
              <a:latin typeface="幼圆" charset="0"/>
              <a:ea typeface="幼圆" charset="0"/>
              <a:cs typeface="幼圆" charset="0"/>
            </a:endParaRPr>
          </a:p>
        </p:txBody>
      </p:sp>
      <p:pic>
        <p:nvPicPr>
          <p:cNvPr id="4" name="图片 3"/>
          <p:cNvPicPr>
            <a:picLocks noChangeAspect="1"/>
          </p:cNvPicPr>
          <p:nvPr/>
        </p:nvPicPr>
        <p:blipFill>
          <a:blip r:embed="rId22"/>
          <a:stretch>
            <a:fillRect/>
          </a:stretch>
        </p:blipFill>
        <p:spPr>
          <a:xfrm>
            <a:off x="5508240" y="1923678"/>
            <a:ext cx="1224000" cy="285600"/>
          </a:xfrm>
          <a:prstGeom prst="rect">
            <a:avLst/>
          </a:prstGeom>
        </p:spPr>
      </p:pic>
    </p:spTree>
    <p:extLst>
      <p:ext uri="{BB962C8B-B14F-4D97-AF65-F5344CB8AC3E}">
        <p14:creationId xmlns:p14="http://schemas.microsoft.com/office/powerpoint/2010/main" val="775256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7478" y="651180"/>
            <a:ext cx="6822404" cy="97719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a:solidFill>
                  <a:schemeClr val="tx2">
                    <a:lumMod val="60000"/>
                    <a:lumOff val="40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味千拉面 </a:t>
            </a:r>
            <a:r>
              <a:rPr lang="en-US" altLang="zh-CN" sz="1200" b="1" dirty="0" smtClean="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 中国</a:t>
            </a:r>
            <a:r>
              <a:rPr lang="zh-CN" altLang="en-US" sz="1200" b="1" dirty="0">
                <a:solidFill>
                  <a:schemeClr val="accent1">
                    <a:lumMod val="75000"/>
                  </a:schemeClr>
                </a:solidFill>
                <a:latin typeface="幼圆" pitchFamily="49" charset="-122"/>
                <a:ea typeface="幼圆" pitchFamily="49" charset="-122"/>
              </a:rPr>
              <a:t>最大的快速休闲餐厅连锁经营商之一</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smtClean="0">
                <a:solidFill>
                  <a:schemeClr val="tx1">
                    <a:lumMod val="75000"/>
                    <a:lumOff val="25000"/>
                  </a:schemeClr>
                </a:solidFill>
                <a:latin typeface="幼圆" pitchFamily="49" charset="-122"/>
                <a:ea typeface="幼圆" pitchFamily="49" charset="-122"/>
              </a:rPr>
              <a:t>味千拉面全国</a:t>
            </a:r>
            <a:r>
              <a:rPr lang="en-US" altLang="zh-CN" sz="900" dirty="0" smtClean="0">
                <a:solidFill>
                  <a:schemeClr val="tx1">
                    <a:lumMod val="75000"/>
                    <a:lumOff val="25000"/>
                  </a:schemeClr>
                </a:solidFill>
                <a:latin typeface="幼圆" pitchFamily="49" charset="-122"/>
                <a:ea typeface="幼圆" pitchFamily="49" charset="-122"/>
              </a:rPr>
              <a:t>680</a:t>
            </a:r>
            <a:r>
              <a:rPr lang="zh-CN" altLang="en-US" sz="900" dirty="0" smtClean="0">
                <a:solidFill>
                  <a:schemeClr val="tx1">
                    <a:lumMod val="75000"/>
                    <a:lumOff val="25000"/>
                  </a:schemeClr>
                </a:solidFill>
                <a:latin typeface="幼圆" pitchFamily="49" charset="-122"/>
                <a:ea typeface="幼圆" pitchFamily="49" charset="-122"/>
              </a:rPr>
              <a:t>家门店全部使用掌贝设备实现点菜、支付、卡券会员、外卖、拉客营销等业务处理，替换原来的点菜宝、传统刷卡</a:t>
            </a:r>
          </a:p>
          <a:p>
            <a:pPr defTabSz="685800" latinLnBrk="1" hangingPunct="0">
              <a:lnSpc>
                <a:spcPct val="150000"/>
              </a:lnSpc>
            </a:pPr>
            <a:r>
              <a:rPr lang="en-US" altLang="zh-CN" sz="900" dirty="0" smtClean="0">
                <a:solidFill>
                  <a:schemeClr val="tx1">
                    <a:lumMod val="75000"/>
                    <a:lumOff val="25000"/>
                  </a:schemeClr>
                </a:solidFill>
                <a:latin typeface="幼圆" pitchFamily="49" charset="-122"/>
                <a:ea typeface="幼圆" pitchFamily="49" charset="-122"/>
              </a:rPr>
              <a:t>POS</a:t>
            </a:r>
            <a:r>
              <a:rPr lang="zh-CN" altLang="en-US" sz="900" dirty="0" smtClean="0">
                <a:solidFill>
                  <a:schemeClr val="tx1">
                    <a:lumMod val="75000"/>
                    <a:lumOff val="25000"/>
                  </a:schemeClr>
                </a:solidFill>
                <a:latin typeface="幼圆" pitchFamily="49" charset="-122"/>
                <a:ea typeface="幼圆" pitchFamily="49" charset="-122"/>
              </a:rPr>
              <a:t>，卡券处理</a:t>
            </a:r>
            <a:r>
              <a:rPr lang="en-US" altLang="zh-CN" sz="900" dirty="0" smtClean="0">
                <a:solidFill>
                  <a:schemeClr val="tx1">
                    <a:lumMod val="75000"/>
                    <a:lumOff val="25000"/>
                  </a:schemeClr>
                </a:solidFill>
                <a:latin typeface="幼圆" pitchFamily="49" charset="-122"/>
                <a:ea typeface="幼圆" pitchFamily="49" charset="-122"/>
              </a:rPr>
              <a:t>PC</a:t>
            </a:r>
            <a:r>
              <a:rPr lang="zh-CN" altLang="en-US" sz="900" dirty="0" smtClean="0">
                <a:solidFill>
                  <a:schemeClr val="tx1">
                    <a:lumMod val="75000"/>
                    <a:lumOff val="25000"/>
                  </a:schemeClr>
                </a:solidFill>
                <a:latin typeface="幼圆" pitchFamily="49" charset="-122"/>
                <a:ea typeface="幼圆" pitchFamily="49" charset="-122"/>
              </a:rPr>
              <a:t>，外卖接单打印机，实现</a:t>
            </a:r>
            <a:r>
              <a:rPr lang="en-US" altLang="zh-CN" sz="900" dirty="0" smtClean="0">
                <a:solidFill>
                  <a:schemeClr val="tx1">
                    <a:lumMod val="75000"/>
                    <a:lumOff val="25000"/>
                  </a:schemeClr>
                </a:solidFill>
                <a:latin typeface="幼圆" pitchFamily="49" charset="-122"/>
                <a:ea typeface="幼圆" pitchFamily="49" charset="-122"/>
              </a:rPr>
              <a:t>ALL IN ONE</a:t>
            </a:r>
            <a:r>
              <a:rPr lang="zh-CN" altLang="en-US" sz="900" dirty="0" smtClean="0">
                <a:solidFill>
                  <a:schemeClr val="tx1">
                    <a:lumMod val="75000"/>
                    <a:lumOff val="25000"/>
                  </a:schemeClr>
                </a:solidFill>
                <a:latin typeface="幼圆" pitchFamily="49" charset="-122"/>
                <a:ea typeface="幼圆" pitchFamily="49" charset="-122"/>
              </a:rPr>
              <a:t>，而且掌贝帮味千实现了客户的沉淀、店内拉客营销和在线二次营销。低成本情况下实现线上线下一体化的</a:t>
            </a:r>
            <a:r>
              <a:rPr lang="en-US" altLang="zh-CN" sz="900" dirty="0" smtClean="0">
                <a:solidFill>
                  <a:schemeClr val="tx1">
                    <a:lumMod val="75000"/>
                    <a:lumOff val="25000"/>
                  </a:schemeClr>
                </a:solidFill>
                <a:latin typeface="幼圆" pitchFamily="49" charset="-122"/>
                <a:ea typeface="幼圆" pitchFamily="49" charset="-122"/>
              </a:rPr>
              <a:t>O2O</a:t>
            </a:r>
            <a:r>
              <a:rPr lang="zh-CN" altLang="en-US" sz="900" dirty="0" smtClean="0">
                <a:solidFill>
                  <a:schemeClr val="tx1">
                    <a:lumMod val="75000"/>
                    <a:lumOff val="25000"/>
                  </a:schemeClr>
                </a:solidFill>
                <a:latin typeface="幼圆" pitchFamily="49" charset="-122"/>
                <a:ea typeface="幼圆" pitchFamily="49" charset="-122"/>
              </a:rPr>
              <a:t>解决方案。</a:t>
            </a:r>
            <a:endParaRPr lang="en-US" altLang="zh-CN" sz="900" dirty="0">
              <a:solidFill>
                <a:schemeClr val="tx1">
                  <a:lumMod val="75000"/>
                  <a:lumOff val="25000"/>
                </a:schemeClr>
              </a:solidFill>
              <a:latin typeface="幼圆" pitchFamily="49" charset="-122"/>
              <a:ea typeface="幼圆" pitchFamily="49" charset="-122"/>
            </a:endParaRPr>
          </a:p>
        </p:txBody>
      </p:sp>
      <p:sp>
        <p:nvSpPr>
          <p:cNvPr id="2" name="圆角矩形 1"/>
          <p:cNvSpPr/>
          <p:nvPr/>
        </p:nvSpPr>
        <p:spPr>
          <a:xfrm>
            <a:off x="1540336" y="663311"/>
            <a:ext cx="6959546" cy="966056"/>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圆角矩形 12"/>
          <p:cNvSpPr/>
          <p:nvPr/>
        </p:nvSpPr>
        <p:spPr>
          <a:xfrm>
            <a:off x="1544652" y="2819606"/>
            <a:ext cx="6955230" cy="79510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3" cstate="print"/>
          <a:stretch>
            <a:fillRect/>
          </a:stretch>
        </p:blipFill>
        <p:spPr>
          <a:xfrm>
            <a:off x="612370" y="674213"/>
            <a:ext cx="682154" cy="908690"/>
          </a:xfrm>
          <a:prstGeom prst="rect">
            <a:avLst/>
          </a:prstGeom>
        </p:spPr>
      </p:pic>
      <p:sp>
        <p:nvSpPr>
          <p:cNvPr id="17" name="TextBox 4"/>
          <p:cNvSpPr txBox="1"/>
          <p:nvPr/>
        </p:nvSpPr>
        <p:spPr>
          <a:xfrm>
            <a:off x="1677477" y="1775959"/>
            <a:ext cx="6694899" cy="97719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200" b="1" dirty="0">
                <a:solidFill>
                  <a:schemeClr val="accent1">
                    <a:lumMod val="7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赛百味 </a:t>
            </a:r>
            <a:r>
              <a:rPr lang="en-US" altLang="zh-CN" sz="1200" b="1" dirty="0" smtClean="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 全球</a:t>
            </a:r>
            <a:r>
              <a:rPr lang="zh-CN" altLang="en-US" sz="1200" b="1" dirty="0">
                <a:solidFill>
                  <a:schemeClr val="accent1">
                    <a:lumMod val="75000"/>
                  </a:schemeClr>
                </a:solidFill>
                <a:latin typeface="幼圆" pitchFamily="49" charset="-122"/>
                <a:ea typeface="幼圆" pitchFamily="49" charset="-122"/>
              </a:rPr>
              <a:t>扩张最快及最大单一</a:t>
            </a:r>
            <a:r>
              <a:rPr lang="zh-CN" altLang="en-US" sz="1200" b="1" dirty="0" smtClean="0">
                <a:solidFill>
                  <a:schemeClr val="accent1">
                    <a:lumMod val="75000"/>
                  </a:schemeClr>
                </a:solidFill>
                <a:latin typeface="幼圆" pitchFamily="49" charset="-122"/>
                <a:ea typeface="幼圆" pitchFamily="49" charset="-122"/>
              </a:rPr>
              <a:t>品牌连锁店</a:t>
            </a:r>
            <a:endParaRPr lang="zh-CN" altLang="en-US"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目前，广州地区</a:t>
            </a:r>
            <a:r>
              <a:rPr lang="en-US" altLang="zh-CN" sz="900" dirty="0">
                <a:solidFill>
                  <a:schemeClr val="tx1">
                    <a:lumMod val="75000"/>
                    <a:lumOff val="25000"/>
                  </a:schemeClr>
                </a:solidFill>
                <a:latin typeface="幼圆" pitchFamily="49" charset="-122"/>
                <a:ea typeface="幼圆" pitchFamily="49" charset="-122"/>
              </a:rPr>
              <a:t>50</a:t>
            </a:r>
            <a:r>
              <a:rPr lang="zh-CN" altLang="en-US" sz="900" dirty="0">
                <a:solidFill>
                  <a:schemeClr val="tx1">
                    <a:lumMod val="75000"/>
                    <a:lumOff val="25000"/>
                  </a:schemeClr>
                </a:solidFill>
                <a:latin typeface="幼圆" pitchFamily="49" charset="-122"/>
                <a:ea typeface="幼圆" pitchFamily="49" charset="-122"/>
              </a:rPr>
              <a:t>余家赛百味门店已经接入掌贝，借助掌贝在手机支付、店铺管理、线上线下资源整合等方面的强大成效，赛百味在智慧餐饮的探索上大步前进，并取得惊人的实践成果。 包括一机融合多种支付方式，提升服务员效率；将至少</a:t>
            </a:r>
            <a:r>
              <a:rPr lang="en-US" altLang="zh-CN" sz="900" dirty="0">
                <a:solidFill>
                  <a:schemeClr val="tx1">
                    <a:lumMod val="75000"/>
                    <a:lumOff val="25000"/>
                  </a:schemeClr>
                </a:solidFill>
                <a:latin typeface="幼圆" pitchFamily="49" charset="-122"/>
                <a:ea typeface="幼圆" pitchFamily="49" charset="-122"/>
              </a:rPr>
              <a:t>50000</a:t>
            </a:r>
            <a:r>
              <a:rPr lang="zh-CN" altLang="en-US" sz="900" dirty="0">
                <a:solidFill>
                  <a:schemeClr val="tx1">
                    <a:lumMod val="75000"/>
                    <a:lumOff val="25000"/>
                  </a:schemeClr>
                </a:solidFill>
                <a:latin typeface="幼圆" pitchFamily="49" charset="-122"/>
                <a:ea typeface="幼圆" pitchFamily="49" charset="-122"/>
              </a:rPr>
              <a:t>名实体卡会员转化为电子会员，提高会员管理效率；统一核销主流团购平台的卡券，更快地整合团购数据。</a:t>
            </a:r>
            <a:endParaRPr lang="en-US" altLang="zh-CN" sz="900" dirty="0">
              <a:solidFill>
                <a:schemeClr val="tx1">
                  <a:lumMod val="75000"/>
                  <a:lumOff val="25000"/>
                </a:schemeClr>
              </a:solidFill>
              <a:latin typeface="幼圆" pitchFamily="49" charset="-122"/>
              <a:ea typeface="幼圆" pitchFamily="49" charset="-122"/>
            </a:endParaRPr>
          </a:p>
        </p:txBody>
      </p:sp>
      <p:sp>
        <p:nvSpPr>
          <p:cNvPr id="18" name="圆角矩形 17"/>
          <p:cNvSpPr/>
          <p:nvPr/>
        </p:nvSpPr>
        <p:spPr>
          <a:xfrm>
            <a:off x="1530216" y="1737541"/>
            <a:ext cx="6969666" cy="972895"/>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21" name="图片 20"/>
          <p:cNvPicPr>
            <a:picLocks noChangeAspect="1"/>
          </p:cNvPicPr>
          <p:nvPr/>
        </p:nvPicPr>
        <p:blipFill>
          <a:blip r:embed="rId4" cstate="print"/>
          <a:stretch>
            <a:fillRect/>
          </a:stretch>
        </p:blipFill>
        <p:spPr>
          <a:xfrm>
            <a:off x="593447" y="2901953"/>
            <a:ext cx="720000" cy="720000"/>
          </a:xfrm>
          <a:prstGeom prst="rect">
            <a:avLst/>
          </a:prstGeom>
        </p:spPr>
      </p:pic>
      <p:pic>
        <p:nvPicPr>
          <p:cNvPr id="5" name="图片 4"/>
          <p:cNvPicPr>
            <a:picLocks noChangeAspect="1"/>
          </p:cNvPicPr>
          <p:nvPr/>
        </p:nvPicPr>
        <p:blipFill>
          <a:blip r:embed="rId5" cstate="print"/>
          <a:stretch>
            <a:fillRect/>
          </a:stretch>
        </p:blipFill>
        <p:spPr>
          <a:xfrm>
            <a:off x="510575" y="1973878"/>
            <a:ext cx="885744" cy="537100"/>
          </a:xfrm>
          <a:prstGeom prst="rect">
            <a:avLst/>
          </a:prstGeom>
        </p:spPr>
      </p:pic>
      <p:sp>
        <p:nvSpPr>
          <p:cNvPr id="16" name="TextBox 11"/>
          <p:cNvSpPr txBox="1"/>
          <p:nvPr/>
        </p:nvSpPr>
        <p:spPr>
          <a:xfrm>
            <a:off x="1710991" y="2832436"/>
            <a:ext cx="6661385"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smtClean="0">
                <a:solidFill>
                  <a:schemeClr val="accent1">
                    <a:lumMod val="75000"/>
                  </a:schemeClr>
                </a:solidFill>
                <a:latin typeface="幼圆" pitchFamily="49" charset="-122"/>
                <a:ea typeface="幼圆" pitchFamily="49" charset="-122"/>
              </a:rPr>
              <a:t>点都德 </a:t>
            </a:r>
            <a:r>
              <a:rPr lang="en-US" altLang="zh-CN" sz="1200" b="1" dirty="0" smtClean="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 广州</a:t>
            </a:r>
            <a:r>
              <a:rPr lang="zh-CN" altLang="en-US" sz="1200" b="1" dirty="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早茶文化</a:t>
            </a:r>
            <a:r>
              <a:rPr lang="zh-CN" altLang="en-US" sz="1200" b="1" dirty="0">
                <a:solidFill>
                  <a:schemeClr val="accent1">
                    <a:lumMod val="75000"/>
                  </a:schemeClr>
                </a:solidFill>
                <a:latin typeface="幼圆" pitchFamily="49" charset="-122"/>
                <a:ea typeface="幼圆" pitchFamily="49" charset="-122"/>
              </a:rPr>
              <a:t>”的</a:t>
            </a:r>
            <a:r>
              <a:rPr lang="zh-CN" altLang="en-US" sz="1200" b="1" dirty="0" smtClean="0">
                <a:solidFill>
                  <a:schemeClr val="accent1">
                    <a:lumMod val="75000"/>
                  </a:schemeClr>
                </a:solidFill>
                <a:latin typeface="幼圆" pitchFamily="49" charset="-122"/>
                <a:ea typeface="幼圆" pitchFamily="49" charset="-122"/>
              </a:rPr>
              <a:t>符号，</a:t>
            </a:r>
            <a:r>
              <a:rPr lang="zh-CN" altLang="en-US" sz="1200" b="1" dirty="0">
                <a:solidFill>
                  <a:schemeClr val="accent1">
                    <a:lumMod val="75000"/>
                  </a:schemeClr>
                </a:solidFill>
                <a:latin typeface="幼圆" pitchFamily="49" charset="-122"/>
                <a:ea typeface="幼圆" pitchFamily="49" charset="-122"/>
              </a:rPr>
              <a:t>以坚持做精致美味广式茶点而在珠三角餐饮界极具影响力。</a:t>
            </a:r>
            <a:endParaRPr lang="en-US" altLang="zh-CN"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en-US" altLang="zh-CN" sz="900" dirty="0" smtClean="0">
                <a:solidFill>
                  <a:schemeClr val="tx1">
                    <a:lumMod val="75000"/>
                    <a:lumOff val="25000"/>
                  </a:schemeClr>
                </a:solidFill>
                <a:latin typeface="幼圆" pitchFamily="49" charset="-122"/>
                <a:ea typeface="幼圆" pitchFamily="49" charset="-122"/>
              </a:rPr>
              <a:t>2016</a:t>
            </a:r>
            <a:r>
              <a:rPr lang="zh-CN" altLang="en-US" sz="900" dirty="0">
                <a:solidFill>
                  <a:schemeClr val="tx1">
                    <a:lumMod val="75000"/>
                    <a:lumOff val="25000"/>
                  </a:schemeClr>
                </a:solidFill>
                <a:latin typeface="幼圆" pitchFamily="49" charset="-122"/>
                <a:ea typeface="幼圆" pitchFamily="49" charset="-122"/>
              </a:rPr>
              <a:t>年</a:t>
            </a:r>
            <a:r>
              <a:rPr lang="en-US" altLang="zh-CN" sz="900" dirty="0">
                <a:solidFill>
                  <a:schemeClr val="tx1">
                    <a:lumMod val="75000"/>
                    <a:lumOff val="25000"/>
                  </a:schemeClr>
                </a:solidFill>
                <a:latin typeface="幼圆" pitchFamily="49" charset="-122"/>
                <a:ea typeface="幼圆" pitchFamily="49" charset="-122"/>
              </a:rPr>
              <a:t>6</a:t>
            </a:r>
            <a:r>
              <a:rPr lang="zh-CN" altLang="en-US" sz="900" dirty="0">
                <a:solidFill>
                  <a:schemeClr val="tx1">
                    <a:lumMod val="75000"/>
                    <a:lumOff val="25000"/>
                  </a:schemeClr>
                </a:solidFill>
                <a:latin typeface="幼圆" pitchFamily="49" charset="-122"/>
                <a:ea typeface="幼圆" pitchFamily="49" charset="-122"/>
              </a:rPr>
              <a:t>月，掌贝进驻点都德，并帮助点都德开展端午节营销活动，短短一周内优惠券派发超过</a:t>
            </a:r>
            <a:r>
              <a:rPr lang="en-US" altLang="zh-CN" sz="900" dirty="0">
                <a:solidFill>
                  <a:schemeClr val="tx1">
                    <a:lumMod val="75000"/>
                    <a:lumOff val="25000"/>
                  </a:schemeClr>
                </a:solidFill>
                <a:latin typeface="幼圆" pitchFamily="49" charset="-122"/>
                <a:ea typeface="幼圆" pitchFamily="49" charset="-122"/>
              </a:rPr>
              <a:t>10000</a:t>
            </a:r>
            <a:r>
              <a:rPr lang="zh-CN" altLang="en-US" sz="900" dirty="0">
                <a:solidFill>
                  <a:schemeClr val="tx1">
                    <a:lumMod val="75000"/>
                    <a:lumOff val="25000"/>
                  </a:schemeClr>
                </a:solidFill>
                <a:latin typeface="幼圆" pitchFamily="49" charset="-122"/>
                <a:ea typeface="幼圆" pitchFamily="49" charset="-122"/>
              </a:rPr>
              <a:t>张，会员充值超过</a:t>
            </a:r>
            <a:r>
              <a:rPr lang="en-US" altLang="zh-CN" sz="900" dirty="0">
                <a:solidFill>
                  <a:schemeClr val="tx1">
                    <a:lumMod val="75000"/>
                    <a:lumOff val="25000"/>
                  </a:schemeClr>
                </a:solidFill>
                <a:latin typeface="幼圆" pitchFamily="49" charset="-122"/>
                <a:ea typeface="幼圆" pitchFamily="49" charset="-122"/>
              </a:rPr>
              <a:t>27000</a:t>
            </a:r>
            <a:r>
              <a:rPr lang="zh-CN" altLang="en-US" sz="900" dirty="0">
                <a:solidFill>
                  <a:schemeClr val="tx1">
                    <a:lumMod val="75000"/>
                    <a:lumOff val="25000"/>
                  </a:schemeClr>
                </a:solidFill>
                <a:latin typeface="幼圆" pitchFamily="49" charset="-122"/>
                <a:ea typeface="幼圆" pitchFamily="49" charset="-122"/>
              </a:rPr>
              <a:t>元，营销推广的微页和游戏点击人次均超过</a:t>
            </a:r>
            <a:r>
              <a:rPr lang="en-US" altLang="zh-CN" sz="900" dirty="0">
                <a:solidFill>
                  <a:schemeClr val="tx1">
                    <a:lumMod val="75000"/>
                    <a:lumOff val="25000"/>
                  </a:schemeClr>
                </a:solidFill>
                <a:latin typeface="幼圆" pitchFamily="49" charset="-122"/>
                <a:ea typeface="幼圆" pitchFamily="49" charset="-122"/>
              </a:rPr>
              <a:t>10000</a:t>
            </a:r>
            <a:r>
              <a:rPr lang="zh-CN" altLang="en-US" sz="900" dirty="0">
                <a:solidFill>
                  <a:schemeClr val="tx1">
                    <a:lumMod val="75000"/>
                    <a:lumOff val="25000"/>
                  </a:schemeClr>
                </a:solidFill>
                <a:latin typeface="幼圆" pitchFamily="49" charset="-122"/>
                <a:ea typeface="幼圆" pitchFamily="49" charset="-122"/>
              </a:rPr>
              <a:t>。</a:t>
            </a:r>
            <a:endParaRPr lang="en-US" altLang="zh-CN" sz="900" dirty="0">
              <a:solidFill>
                <a:schemeClr val="tx1">
                  <a:lumMod val="75000"/>
                  <a:lumOff val="25000"/>
                </a:schemeClr>
              </a:solidFill>
              <a:latin typeface="幼圆" pitchFamily="49" charset="-122"/>
              <a:ea typeface="幼圆" pitchFamily="49" charset="-122"/>
            </a:endParaRPr>
          </a:p>
        </p:txBody>
      </p:sp>
      <p:sp>
        <p:nvSpPr>
          <p:cNvPr id="19" name="文本框 18"/>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7</a:t>
            </a:r>
            <a:r>
              <a:rPr lang="zh-CN" altLang="en-US" sz="2100" b="1" dirty="0" smtClean="0">
                <a:solidFill>
                  <a:srgbClr val="0182F0"/>
                </a:solidFill>
                <a:latin typeface="幼圆" charset="0"/>
                <a:ea typeface="幼圆" charset="0"/>
                <a:cs typeface="幼圆" charset="0"/>
              </a:rPr>
              <a:t>、知名客户</a:t>
            </a:r>
            <a:endParaRPr lang="zh-CN" altLang="en-US" sz="2100" b="1" dirty="0">
              <a:solidFill>
                <a:srgbClr val="0068B6"/>
              </a:solidFill>
              <a:latin typeface="幼圆" charset="0"/>
              <a:ea typeface="幼圆" charset="0"/>
              <a:cs typeface="幼圆" charset="0"/>
            </a:endParaRPr>
          </a:p>
        </p:txBody>
      </p:sp>
      <p:sp>
        <p:nvSpPr>
          <p:cNvPr id="22" name="TextBox 11"/>
          <p:cNvSpPr txBox="1"/>
          <p:nvPr/>
        </p:nvSpPr>
        <p:spPr>
          <a:xfrm>
            <a:off x="1747628" y="3651646"/>
            <a:ext cx="6680246" cy="97719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smtClean="0">
                <a:solidFill>
                  <a:schemeClr val="accent1">
                    <a:lumMod val="75000"/>
                  </a:schemeClr>
                </a:solidFill>
                <a:latin typeface="幼圆" pitchFamily="49" charset="-122"/>
                <a:ea typeface="幼圆" pitchFamily="49" charset="-122"/>
              </a:rPr>
              <a:t>华莱士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本土最大西式快餐连锁</a:t>
            </a:r>
            <a:endParaRPr lang="en-US" altLang="zh-CN" sz="1200" b="1" dirty="0">
              <a:solidFill>
                <a:schemeClr val="accent1">
                  <a:lumMod val="75000"/>
                </a:schemeClr>
              </a:solidFill>
              <a:latin typeface="幼圆" pitchFamily="49" charset="-122"/>
              <a:ea typeface="幼圆" pitchFamily="49" charset="-122"/>
            </a:endParaRPr>
          </a:p>
          <a:p>
            <a:pPr latinLnBrk="1" hangingPunct="0">
              <a:lnSpc>
                <a:spcPct val="150000"/>
              </a:lnSpc>
            </a:pPr>
            <a:r>
              <a:rPr lang="en-US" altLang="zh-CN" sz="900" dirty="0">
                <a:solidFill>
                  <a:schemeClr val="tx1">
                    <a:lumMod val="75000"/>
                    <a:lumOff val="25000"/>
                  </a:schemeClr>
                </a:solidFill>
                <a:latin typeface="幼圆" pitchFamily="49" charset="-122"/>
                <a:ea typeface="幼圆" pitchFamily="49" charset="-122"/>
              </a:rPr>
              <a:t>2016</a:t>
            </a:r>
            <a:r>
              <a:rPr lang="zh-CN" altLang="en-US" sz="900" dirty="0">
                <a:solidFill>
                  <a:schemeClr val="tx1">
                    <a:lumMod val="75000"/>
                    <a:lumOff val="25000"/>
                  </a:schemeClr>
                </a:solidFill>
                <a:latin typeface="幼圆" pitchFamily="49" charset="-122"/>
                <a:ea typeface="幼圆" pitchFamily="49" charset="-122"/>
              </a:rPr>
              <a:t>年</a:t>
            </a:r>
            <a:r>
              <a:rPr lang="en-US" altLang="zh-CN" sz="900" dirty="0">
                <a:solidFill>
                  <a:schemeClr val="tx1">
                    <a:lumMod val="75000"/>
                    <a:lumOff val="25000"/>
                  </a:schemeClr>
                </a:solidFill>
                <a:latin typeface="幼圆" pitchFamily="49" charset="-122"/>
                <a:ea typeface="幼圆" pitchFamily="49" charset="-122"/>
              </a:rPr>
              <a:t>6</a:t>
            </a:r>
            <a:r>
              <a:rPr lang="zh-CN" altLang="en-US" sz="900" dirty="0">
                <a:solidFill>
                  <a:schemeClr val="tx1">
                    <a:lumMod val="75000"/>
                    <a:lumOff val="25000"/>
                  </a:schemeClr>
                </a:solidFill>
                <a:latin typeface="幼圆" pitchFamily="49" charset="-122"/>
                <a:ea typeface="幼圆" pitchFamily="49" charset="-122"/>
              </a:rPr>
              <a:t>月下旬，四川省的</a:t>
            </a:r>
            <a:r>
              <a:rPr lang="en-US" altLang="zh-CN" sz="900" dirty="0">
                <a:solidFill>
                  <a:schemeClr val="tx1">
                    <a:lumMod val="75000"/>
                    <a:lumOff val="25000"/>
                  </a:schemeClr>
                </a:solidFill>
                <a:latin typeface="幼圆" pitchFamily="49" charset="-122"/>
                <a:ea typeface="幼圆" pitchFamily="49" charset="-122"/>
              </a:rPr>
              <a:t>28</a:t>
            </a:r>
            <a:r>
              <a:rPr lang="zh-CN" altLang="en-US" sz="900" dirty="0">
                <a:solidFill>
                  <a:schemeClr val="tx1">
                    <a:lumMod val="75000"/>
                    <a:lumOff val="25000"/>
                  </a:schemeClr>
                </a:solidFill>
                <a:latin typeface="幼圆" pitchFamily="49" charset="-122"/>
                <a:ea typeface="幼圆" pitchFamily="49" charset="-122"/>
              </a:rPr>
              <a:t>家华莱士门店率先上线掌贝，开启了互联网时代的智慧店铺之路，在以下四个方面取得了明显成效：整合店内支付方式，方便统计；提升店内服务效率，方便顾客用餐；整合线上线下资源，增加总体客流；精准掌控消费数据，有效监控经营。</a:t>
            </a:r>
            <a:endParaRPr lang="en-US" altLang="zh-CN" sz="900" dirty="0">
              <a:solidFill>
                <a:schemeClr val="tx1">
                  <a:lumMod val="75000"/>
                  <a:lumOff val="25000"/>
                </a:schemeClr>
              </a:solidFill>
              <a:latin typeface="幼圆" pitchFamily="49" charset="-122"/>
              <a:ea typeface="幼圆" pitchFamily="49" charset="-122"/>
            </a:endParaRPr>
          </a:p>
        </p:txBody>
      </p:sp>
      <p:sp>
        <p:nvSpPr>
          <p:cNvPr id="23" name="圆角矩形 22"/>
          <p:cNvSpPr/>
          <p:nvPr/>
        </p:nvSpPr>
        <p:spPr>
          <a:xfrm>
            <a:off x="1580835" y="3723878"/>
            <a:ext cx="6919047" cy="90495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26" name="图片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797" y="4018467"/>
            <a:ext cx="864000" cy="402206"/>
          </a:xfrm>
          <a:prstGeom prst="rect">
            <a:avLst/>
          </a:prstGeom>
        </p:spPr>
      </p:pic>
    </p:spTree>
    <p:extLst>
      <p:ext uri="{BB962C8B-B14F-4D97-AF65-F5344CB8AC3E}">
        <p14:creationId xmlns:p14="http://schemas.microsoft.com/office/powerpoint/2010/main" val="95906219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1803296" y="1014130"/>
            <a:ext cx="2962349" cy="35394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none" lIns="38100" tIns="38100" rIns="38100" bIns="38100" numCol="1" spcCol="38100" rtlCol="0" anchor="ctr">
            <a:spAutoFit/>
          </a:bodyPr>
          <a:lstStyle/>
          <a:p>
            <a:pPr defTabSz="685800" latinLnBrk="1" hangingPunct="0"/>
            <a:r>
              <a:rPr lang="zh-CN" altLang="en-US" dirty="0">
                <a:solidFill>
                  <a:schemeClr val="bg1"/>
                </a:solidFill>
                <a:latin typeface="黑体" pitchFamily="49" charset="-122"/>
                <a:ea typeface="黑体" pitchFamily="49" charset="-122"/>
                <a:sym typeface="Trebuchet MS"/>
              </a:rPr>
              <a:t>掌贝客户故事</a:t>
            </a:r>
            <a:r>
              <a:rPr lang="en-US" altLang="zh-CN" sz="900" dirty="0">
                <a:solidFill>
                  <a:schemeClr val="bg1"/>
                </a:solidFill>
                <a:latin typeface="黑体" pitchFamily="49" charset="-122"/>
                <a:ea typeface="黑体" pitchFamily="49" charset="-122"/>
                <a:sym typeface="Trebuchet MS"/>
              </a:rPr>
              <a:t>——</a:t>
            </a:r>
            <a:r>
              <a:rPr lang="zh-CN" altLang="en-US" sz="900" dirty="0">
                <a:solidFill>
                  <a:schemeClr val="bg1"/>
                </a:solidFill>
                <a:latin typeface="黑体" pitchFamily="49" charset="-122"/>
                <a:ea typeface="黑体" pitchFamily="49" charset="-122"/>
                <a:sym typeface="Trebuchet MS"/>
              </a:rPr>
              <a:t>掌贝客户案例的样板标杆</a:t>
            </a:r>
          </a:p>
        </p:txBody>
      </p:sp>
      <p:sp>
        <p:nvSpPr>
          <p:cNvPr id="9" name="TextBox 8"/>
          <p:cNvSpPr txBox="1"/>
          <p:nvPr/>
        </p:nvSpPr>
        <p:spPr>
          <a:xfrm>
            <a:off x="1596657" y="2417332"/>
            <a:ext cx="6647751" cy="1046440"/>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500" b="1" dirty="0">
                <a:solidFill>
                  <a:schemeClr val="tx1">
                    <a:lumMod val="75000"/>
                    <a:lumOff val="2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卡拉多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江西著名糕点连锁品牌，门店数十家</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享誉南昌的西点品牌拉卡拉</a:t>
            </a:r>
            <a:r>
              <a:rPr lang="zh-CN" altLang="en-US" sz="900" dirty="0" smtClean="0">
                <a:solidFill>
                  <a:schemeClr val="tx1">
                    <a:lumMod val="75000"/>
                    <a:lumOff val="25000"/>
                  </a:schemeClr>
                </a:solidFill>
                <a:latin typeface="幼圆" pitchFamily="49" charset="-122"/>
                <a:ea typeface="幼圆" pitchFamily="49" charset="-122"/>
              </a:rPr>
              <a:t>，</a:t>
            </a:r>
            <a:r>
              <a:rPr lang="en-US" altLang="zh-CN" sz="900" dirty="0" smtClean="0">
                <a:solidFill>
                  <a:schemeClr val="tx1">
                    <a:lumMod val="75000"/>
                    <a:lumOff val="25000"/>
                  </a:schemeClr>
                </a:solidFill>
                <a:latin typeface="幼圆" pitchFamily="49" charset="-122"/>
                <a:ea typeface="幼圆" pitchFamily="49" charset="-122"/>
              </a:rPr>
              <a:t>15</a:t>
            </a:r>
            <a:r>
              <a:rPr lang="zh-CN" altLang="en-US" sz="900" dirty="0" smtClean="0">
                <a:solidFill>
                  <a:schemeClr val="tx1">
                    <a:lumMod val="75000"/>
                    <a:lumOff val="25000"/>
                  </a:schemeClr>
                </a:solidFill>
                <a:latin typeface="幼圆" pitchFamily="49" charset="-122"/>
                <a:ea typeface="幼圆" pitchFamily="49" charset="-122"/>
              </a:rPr>
              <a:t>年</a:t>
            </a:r>
            <a:r>
              <a:rPr lang="en-US" altLang="zh-CN" sz="900" dirty="0" smtClean="0">
                <a:solidFill>
                  <a:schemeClr val="tx1">
                    <a:lumMod val="75000"/>
                    <a:lumOff val="25000"/>
                  </a:schemeClr>
                </a:solidFill>
                <a:latin typeface="幼圆" pitchFamily="49" charset="-122"/>
                <a:ea typeface="幼圆" pitchFamily="49" charset="-122"/>
              </a:rPr>
              <a:t>6</a:t>
            </a:r>
            <a:r>
              <a:rPr lang="zh-CN" altLang="en-US" sz="900" dirty="0">
                <a:solidFill>
                  <a:schemeClr val="tx1">
                    <a:lumMod val="75000"/>
                    <a:lumOff val="25000"/>
                  </a:schemeClr>
                </a:solidFill>
                <a:latin typeface="幼圆" pitchFamily="49" charset="-122"/>
                <a:ea typeface="幼圆" pitchFamily="49" charset="-122"/>
              </a:rPr>
              <a:t>月开始携手掌贝开展营销活动，平均每个门店成交单数增长</a:t>
            </a:r>
            <a:r>
              <a:rPr lang="en-US" altLang="zh-CN" sz="900" dirty="0">
                <a:solidFill>
                  <a:schemeClr val="tx1">
                    <a:lumMod val="75000"/>
                    <a:lumOff val="25000"/>
                  </a:schemeClr>
                </a:solidFill>
                <a:latin typeface="幼圆" pitchFamily="49" charset="-122"/>
                <a:ea typeface="幼圆" pitchFamily="49" charset="-122"/>
              </a:rPr>
              <a:t>200</a:t>
            </a:r>
            <a:r>
              <a:rPr lang="zh-CN" altLang="en-US" sz="900" dirty="0">
                <a:solidFill>
                  <a:schemeClr val="tx1">
                    <a:lumMod val="75000"/>
                    <a:lumOff val="25000"/>
                  </a:schemeClr>
                </a:solidFill>
                <a:latin typeface="幼圆" pitchFamily="49" charset="-122"/>
                <a:ea typeface="幼圆" pitchFamily="49" charset="-122"/>
              </a:rPr>
              <a:t>多单，平均每个门店营业额增长超万元，甚至一天微信支付高达上万元。卡拉多正在布局“互联网</a:t>
            </a:r>
            <a:r>
              <a:rPr lang="en-US" altLang="zh-CN" sz="900" dirty="0">
                <a:solidFill>
                  <a:schemeClr val="tx1">
                    <a:lumMod val="75000"/>
                    <a:lumOff val="25000"/>
                  </a:schemeClr>
                </a:solidFill>
                <a:latin typeface="幼圆" pitchFamily="49" charset="-122"/>
                <a:ea typeface="幼圆" pitchFamily="49" charset="-122"/>
              </a:rPr>
              <a:t>+</a:t>
            </a:r>
            <a:r>
              <a:rPr lang="zh-CN" altLang="en-US" sz="900" dirty="0">
                <a:solidFill>
                  <a:schemeClr val="tx1">
                    <a:lumMod val="75000"/>
                    <a:lumOff val="25000"/>
                  </a:schemeClr>
                </a:solidFill>
                <a:latin typeface="幼圆" pitchFamily="49" charset="-122"/>
                <a:ea typeface="幼圆" pitchFamily="49" charset="-122"/>
              </a:rPr>
              <a:t>用户体验”的下一步</a:t>
            </a:r>
            <a:r>
              <a:rPr lang="en-US" altLang="zh-CN" sz="900" dirty="0">
                <a:solidFill>
                  <a:schemeClr val="tx1">
                    <a:lumMod val="75000"/>
                    <a:lumOff val="25000"/>
                  </a:schemeClr>
                </a:solidFill>
                <a:latin typeface="幼圆" pitchFamily="49" charset="-122"/>
                <a:ea typeface="幼圆" pitchFamily="49" charset="-122"/>
              </a:rPr>
              <a:t>O2O</a:t>
            </a:r>
            <a:r>
              <a:rPr lang="zh-CN" altLang="en-US" sz="900" dirty="0">
                <a:solidFill>
                  <a:schemeClr val="tx1">
                    <a:lumMod val="75000"/>
                    <a:lumOff val="25000"/>
                  </a:schemeClr>
                </a:solidFill>
                <a:latin typeface="幼圆" pitchFamily="49" charset="-122"/>
                <a:ea typeface="幼圆" pitchFamily="49" charset="-122"/>
              </a:rPr>
              <a:t>战略计划，通过掌贝，创造与推广电子会员卡券，以此开展更加丰富的营销活动，增加客户对品牌的黏性。</a:t>
            </a:r>
            <a:endParaRPr lang="en-US" altLang="zh-CN" sz="900" dirty="0">
              <a:solidFill>
                <a:schemeClr val="tx1">
                  <a:lumMod val="75000"/>
                  <a:lumOff val="25000"/>
                </a:schemeClr>
              </a:solidFill>
              <a:latin typeface="幼圆" pitchFamily="49" charset="-122"/>
              <a:ea typeface="幼圆" pitchFamily="49" charset="-122"/>
            </a:endParaRPr>
          </a:p>
        </p:txBody>
      </p:sp>
      <p:sp>
        <p:nvSpPr>
          <p:cNvPr id="10" name="圆角矩形 9"/>
          <p:cNvSpPr/>
          <p:nvPr/>
        </p:nvSpPr>
        <p:spPr>
          <a:xfrm>
            <a:off x="1469377" y="2476619"/>
            <a:ext cx="6919047" cy="995216"/>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339" y="2694599"/>
            <a:ext cx="828000" cy="781603"/>
          </a:xfrm>
          <a:prstGeom prst="rect">
            <a:avLst/>
          </a:prstGeom>
        </p:spPr>
      </p:pic>
      <p:sp>
        <p:nvSpPr>
          <p:cNvPr id="20" name="TextBox 13"/>
          <p:cNvSpPr txBox="1"/>
          <p:nvPr/>
        </p:nvSpPr>
        <p:spPr>
          <a:xfrm>
            <a:off x="1613393" y="660929"/>
            <a:ext cx="6703023"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200" b="1" dirty="0">
                <a:solidFill>
                  <a:schemeClr val="accent1">
                    <a:lumMod val="7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如轩砂锅粥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华南餐饮</a:t>
            </a:r>
            <a:r>
              <a:rPr lang="en-US" altLang="zh-CN" sz="1200" b="1" dirty="0">
                <a:solidFill>
                  <a:schemeClr val="accent1">
                    <a:lumMod val="75000"/>
                  </a:schemeClr>
                </a:solidFill>
                <a:latin typeface="幼圆" pitchFamily="49" charset="-122"/>
                <a:ea typeface="幼圆" pitchFamily="49" charset="-122"/>
              </a:rPr>
              <a:t>50</a:t>
            </a:r>
            <a:r>
              <a:rPr lang="zh-CN" altLang="en-US" sz="1200" b="1" dirty="0">
                <a:solidFill>
                  <a:schemeClr val="accent1">
                    <a:lumMod val="75000"/>
                  </a:schemeClr>
                </a:solidFill>
                <a:latin typeface="幼圆" pitchFamily="49" charset="-122"/>
                <a:ea typeface="幼圆" pitchFamily="49" charset="-122"/>
              </a:rPr>
              <a:t>强企业</a:t>
            </a:r>
            <a:endParaRPr lang="en-US" altLang="zh-CN"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华南地区的知名餐饮商家如轩砂锅粥引进掌贝后，通过掌贝智能</a:t>
            </a:r>
            <a:r>
              <a:rPr lang="en-US" altLang="zh-CN" sz="900" dirty="0">
                <a:solidFill>
                  <a:schemeClr val="tx1">
                    <a:lumMod val="75000"/>
                    <a:lumOff val="25000"/>
                  </a:schemeClr>
                </a:solidFill>
                <a:latin typeface="幼圆" pitchFamily="49" charset="-122"/>
                <a:ea typeface="幼圆" pitchFamily="49" charset="-122"/>
              </a:rPr>
              <a:t>POS</a:t>
            </a:r>
            <a:r>
              <a:rPr lang="zh-CN" altLang="en-US" sz="900" dirty="0">
                <a:solidFill>
                  <a:schemeClr val="tx1">
                    <a:lumMod val="75000"/>
                    <a:lumOff val="25000"/>
                  </a:schemeClr>
                </a:solidFill>
                <a:latin typeface="幼圆" pitchFamily="49" charset="-122"/>
                <a:ea typeface="幼圆" pitchFamily="49" charset="-122"/>
              </a:rPr>
              <a:t>硬件提升服务员效率，整合团购、外卖资源，并根据数据来改善门店经营。</a:t>
            </a:r>
            <a:endParaRPr lang="en-US" altLang="zh-CN" sz="900" dirty="0">
              <a:solidFill>
                <a:schemeClr val="tx1">
                  <a:lumMod val="75000"/>
                  <a:lumOff val="25000"/>
                </a:schemeClr>
              </a:solidFill>
              <a:latin typeface="幼圆" pitchFamily="49" charset="-122"/>
              <a:ea typeface="幼圆" pitchFamily="49" charset="-122"/>
            </a:endParaRPr>
          </a:p>
        </p:txBody>
      </p:sp>
      <p:sp>
        <p:nvSpPr>
          <p:cNvPr id="21" name="圆角矩形 20"/>
          <p:cNvSpPr/>
          <p:nvPr/>
        </p:nvSpPr>
        <p:spPr>
          <a:xfrm>
            <a:off x="1469377" y="627534"/>
            <a:ext cx="6919047" cy="80299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3203" y="785223"/>
            <a:ext cx="692272" cy="601368"/>
          </a:xfrm>
          <a:prstGeom prst="rect">
            <a:avLst/>
          </a:prstGeom>
        </p:spPr>
      </p:pic>
      <p:sp>
        <p:nvSpPr>
          <p:cNvPr id="24" name="文本框 23"/>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7</a:t>
            </a:r>
            <a:r>
              <a:rPr lang="zh-CN" altLang="en-US" sz="2100" b="1" dirty="0" smtClean="0">
                <a:solidFill>
                  <a:srgbClr val="0182F0"/>
                </a:solidFill>
                <a:latin typeface="幼圆" charset="0"/>
                <a:ea typeface="幼圆" charset="0"/>
                <a:cs typeface="幼圆" charset="0"/>
              </a:rPr>
              <a:t>、知名客户</a:t>
            </a:r>
            <a:endParaRPr lang="zh-CN" altLang="en-US" sz="2100" b="1" dirty="0">
              <a:solidFill>
                <a:srgbClr val="0068B6"/>
              </a:solidFill>
              <a:latin typeface="幼圆" charset="0"/>
              <a:ea typeface="幼圆" charset="0"/>
              <a:cs typeface="幼圆" charset="0"/>
            </a:endParaRPr>
          </a:p>
        </p:txBody>
      </p:sp>
      <p:sp>
        <p:nvSpPr>
          <p:cNvPr id="27" name="圆角矩形 26"/>
          <p:cNvSpPr/>
          <p:nvPr/>
        </p:nvSpPr>
        <p:spPr>
          <a:xfrm>
            <a:off x="1469377" y="1513116"/>
            <a:ext cx="6919047" cy="88092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28" name="图片 27"/>
          <p:cNvPicPr>
            <a:picLocks noChangeAspect="1"/>
          </p:cNvPicPr>
          <p:nvPr/>
        </p:nvPicPr>
        <p:blipFill>
          <a:blip r:embed="rId5"/>
          <a:stretch>
            <a:fillRect/>
          </a:stretch>
        </p:blipFill>
        <p:spPr>
          <a:xfrm>
            <a:off x="478361" y="1720145"/>
            <a:ext cx="720000" cy="576000"/>
          </a:xfrm>
          <a:prstGeom prst="rect">
            <a:avLst/>
          </a:prstGeom>
        </p:spPr>
      </p:pic>
      <p:sp>
        <p:nvSpPr>
          <p:cNvPr id="29" name="TextBox 2"/>
          <p:cNvSpPr txBox="1"/>
          <p:nvPr/>
        </p:nvSpPr>
        <p:spPr>
          <a:xfrm>
            <a:off x="1596657" y="1599730"/>
            <a:ext cx="6660633"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a:solidFill>
                  <a:schemeClr val="accent1">
                    <a:lumMod val="75000"/>
                  </a:schemeClr>
                </a:solidFill>
                <a:latin typeface="幼圆" pitchFamily="49" charset="-122"/>
                <a:ea typeface="幼圆" pitchFamily="49" charset="-122"/>
              </a:rPr>
              <a:t> 名典咖啡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超过</a:t>
            </a:r>
            <a:r>
              <a:rPr lang="en-US" altLang="zh-CN" sz="1200" b="1" dirty="0">
                <a:solidFill>
                  <a:schemeClr val="accent1">
                    <a:lumMod val="75000"/>
                  </a:schemeClr>
                </a:solidFill>
                <a:latin typeface="幼圆" pitchFamily="49" charset="-122"/>
                <a:ea typeface="幼圆" pitchFamily="49" charset="-122"/>
              </a:rPr>
              <a:t>20</a:t>
            </a:r>
            <a:r>
              <a:rPr lang="zh-CN" altLang="en-US" sz="1200" b="1" dirty="0">
                <a:solidFill>
                  <a:schemeClr val="accent1">
                    <a:lumMod val="75000"/>
                  </a:schemeClr>
                </a:solidFill>
                <a:latin typeface="幼圆" pitchFamily="49" charset="-122"/>
                <a:ea typeface="幼圆" pitchFamily="49" charset="-122"/>
              </a:rPr>
              <a:t>年的著名咖啡品牌</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台湾</a:t>
            </a:r>
            <a:r>
              <a:rPr lang="en-US" altLang="zh-CN" sz="900" dirty="0">
                <a:solidFill>
                  <a:schemeClr val="tx1">
                    <a:lumMod val="75000"/>
                    <a:lumOff val="25000"/>
                  </a:schemeClr>
                </a:solidFill>
                <a:latin typeface="幼圆" pitchFamily="49" charset="-122"/>
                <a:ea typeface="幼圆" pitchFamily="49" charset="-122"/>
              </a:rPr>
              <a:t>20</a:t>
            </a:r>
            <a:r>
              <a:rPr lang="zh-CN" altLang="en-US" sz="900" dirty="0">
                <a:solidFill>
                  <a:schemeClr val="tx1">
                    <a:lumMod val="75000"/>
                    <a:lumOff val="25000"/>
                  </a:schemeClr>
                </a:solidFill>
                <a:latin typeface="幼圆" pitchFamily="49" charset="-122"/>
                <a:ea typeface="幼圆" pitchFamily="49" charset="-122"/>
              </a:rPr>
              <a:t>年历史的咖啡连锁企业，在收款、营销、统计等环节使用掌贝，提升消费者支付体验，通过电子会员绑定等方式，将更多顾客培养成粉丝型顾客。</a:t>
            </a:r>
            <a:endParaRPr lang="en-US" altLang="zh-CN" sz="900" dirty="0">
              <a:solidFill>
                <a:schemeClr val="tx1">
                  <a:lumMod val="75000"/>
                  <a:lumOff val="25000"/>
                </a:schemeClr>
              </a:solidFill>
              <a:latin typeface="幼圆" pitchFamily="49" charset="-122"/>
              <a:ea typeface="幼圆" pitchFamily="49" charset="-122"/>
            </a:endParaRPr>
          </a:p>
        </p:txBody>
      </p:sp>
      <p:sp>
        <p:nvSpPr>
          <p:cNvPr id="30" name="TextBox 4"/>
          <p:cNvSpPr txBox="1"/>
          <p:nvPr/>
        </p:nvSpPr>
        <p:spPr>
          <a:xfrm>
            <a:off x="1587692" y="3546217"/>
            <a:ext cx="6523337" cy="1046440"/>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500" b="1" dirty="0">
                <a:solidFill>
                  <a:schemeClr val="tx1">
                    <a:lumMod val="75000"/>
                    <a:lumOff val="2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时尚天河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中华第一商圈</a:t>
            </a:r>
            <a:endParaRPr lang="en-US" altLang="zh-CN"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广州时尚天河位于国内最大商圈的核心地带，是集购物、餐饮、休闲、娱乐、景观为一体的大型地下商业广场，日均顾客接待量高达</a:t>
            </a:r>
            <a:r>
              <a:rPr lang="en-US" altLang="zh-CN" sz="900" dirty="0">
                <a:solidFill>
                  <a:schemeClr val="tx1">
                    <a:lumMod val="75000"/>
                    <a:lumOff val="25000"/>
                  </a:schemeClr>
                </a:solidFill>
                <a:latin typeface="幼圆" pitchFamily="49" charset="-122"/>
                <a:ea typeface="幼圆" pitchFamily="49" charset="-122"/>
              </a:rPr>
              <a:t>12</a:t>
            </a:r>
            <a:r>
              <a:rPr lang="zh-CN" altLang="en-US" sz="900" dirty="0">
                <a:solidFill>
                  <a:schemeClr val="tx1">
                    <a:lumMod val="75000"/>
                    <a:lumOff val="25000"/>
                  </a:schemeClr>
                </a:solidFill>
                <a:latin typeface="幼圆" pitchFamily="49" charset="-122"/>
                <a:ea typeface="幼圆" pitchFamily="49" charset="-122"/>
              </a:rPr>
              <a:t>万以上。 </a:t>
            </a:r>
            <a:r>
              <a:rPr lang="en-US" altLang="zh-CN" sz="900" dirty="0">
                <a:solidFill>
                  <a:schemeClr val="tx1">
                    <a:lumMod val="75000"/>
                    <a:lumOff val="25000"/>
                  </a:schemeClr>
                </a:solidFill>
                <a:latin typeface="幼圆" pitchFamily="49" charset="-122"/>
                <a:ea typeface="幼圆" pitchFamily="49" charset="-122"/>
              </a:rPr>
              <a:t>2016</a:t>
            </a:r>
            <a:r>
              <a:rPr lang="zh-CN" altLang="en-US" sz="900" dirty="0">
                <a:solidFill>
                  <a:schemeClr val="tx1">
                    <a:lumMod val="75000"/>
                    <a:lumOff val="25000"/>
                  </a:schemeClr>
                </a:solidFill>
                <a:latin typeface="幼圆" pitchFamily="49" charset="-122"/>
                <a:ea typeface="幼圆" pitchFamily="49" charset="-122"/>
              </a:rPr>
              <a:t>年</a:t>
            </a:r>
            <a:r>
              <a:rPr lang="en-US" altLang="zh-CN" sz="900" dirty="0">
                <a:solidFill>
                  <a:schemeClr val="tx1">
                    <a:lumMod val="75000"/>
                    <a:lumOff val="25000"/>
                  </a:schemeClr>
                </a:solidFill>
                <a:latin typeface="幼圆" pitchFamily="49" charset="-122"/>
                <a:ea typeface="幼圆" pitchFamily="49" charset="-122"/>
              </a:rPr>
              <a:t>4</a:t>
            </a:r>
            <a:r>
              <a:rPr lang="zh-CN" altLang="en-US" sz="900" dirty="0">
                <a:solidFill>
                  <a:schemeClr val="tx1">
                    <a:lumMod val="75000"/>
                    <a:lumOff val="25000"/>
                  </a:schemeClr>
                </a:solidFill>
                <a:latin typeface="幼圆" pitchFamily="49" charset="-122"/>
                <a:ea typeface="幼圆" pitchFamily="49" charset="-122"/>
              </a:rPr>
              <a:t>月起，广州时尚天河</a:t>
            </a:r>
            <a:r>
              <a:rPr lang="en-US" altLang="zh-CN" sz="900" dirty="0">
                <a:solidFill>
                  <a:schemeClr val="tx1">
                    <a:lumMod val="75000"/>
                    <a:lumOff val="25000"/>
                  </a:schemeClr>
                </a:solidFill>
                <a:latin typeface="幼圆" pitchFamily="49" charset="-122"/>
                <a:ea typeface="幼圆" pitchFamily="49" charset="-122"/>
              </a:rPr>
              <a:t>2000</a:t>
            </a:r>
            <a:r>
              <a:rPr lang="zh-CN" altLang="en-US" sz="900" dirty="0">
                <a:solidFill>
                  <a:schemeClr val="tx1">
                    <a:lumMod val="75000"/>
                    <a:lumOff val="25000"/>
                  </a:schemeClr>
                </a:solidFill>
                <a:latin typeface="幼圆" pitchFamily="49" charset="-122"/>
                <a:ea typeface="幼圆" pitchFamily="49" charset="-122"/>
              </a:rPr>
              <a:t>多家门店全部接入掌贝，通过掌贝来整合商圈内部资源，加快实现支付标准化、营销规模化化、交易留存化。</a:t>
            </a:r>
            <a:endParaRPr lang="en-US" altLang="zh-CN" sz="900" dirty="0">
              <a:solidFill>
                <a:schemeClr val="tx1">
                  <a:lumMod val="75000"/>
                  <a:lumOff val="25000"/>
                </a:schemeClr>
              </a:solidFill>
              <a:latin typeface="幼圆" pitchFamily="49" charset="-122"/>
              <a:ea typeface="幼圆" pitchFamily="49" charset="-122"/>
            </a:endParaRPr>
          </a:p>
        </p:txBody>
      </p:sp>
      <p:sp>
        <p:nvSpPr>
          <p:cNvPr id="31" name="圆角矩形 30"/>
          <p:cNvSpPr/>
          <p:nvPr/>
        </p:nvSpPr>
        <p:spPr>
          <a:xfrm>
            <a:off x="1457318" y="3554418"/>
            <a:ext cx="6931106" cy="1105816"/>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32" name="图片 31"/>
          <p:cNvPicPr>
            <a:picLocks noChangeAspect="1"/>
          </p:cNvPicPr>
          <p:nvPr/>
        </p:nvPicPr>
        <p:blipFill>
          <a:blip r:embed="rId6" cstate="print"/>
          <a:stretch>
            <a:fillRect/>
          </a:stretch>
        </p:blipFill>
        <p:spPr>
          <a:xfrm>
            <a:off x="521274" y="3760792"/>
            <a:ext cx="717484" cy="707266"/>
          </a:xfrm>
          <a:prstGeom prst="rect">
            <a:avLst/>
          </a:prstGeom>
        </p:spPr>
      </p:pic>
    </p:spTree>
    <p:extLst>
      <p:ext uri="{BB962C8B-B14F-4D97-AF65-F5344CB8AC3E}">
        <p14:creationId xmlns:p14="http://schemas.microsoft.com/office/powerpoint/2010/main" val="2093574244"/>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4"/>
          <p:cNvSpPr txBox="1"/>
          <p:nvPr/>
        </p:nvSpPr>
        <p:spPr>
          <a:xfrm>
            <a:off x="1498953" y="1643017"/>
            <a:ext cx="6673447" cy="83869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500" b="1" dirty="0">
                <a:solidFill>
                  <a:schemeClr val="tx1">
                    <a:lumMod val="75000"/>
                    <a:lumOff val="2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兴华家电故事 </a:t>
            </a:r>
            <a:r>
              <a:rPr lang="en-US" altLang="zh-CN" sz="1200" b="1" dirty="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全国门店超过百家的家电卖场</a:t>
            </a:r>
            <a:endParaRPr lang="en-US" altLang="zh-CN"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江西兴华家电拥有连锁卖场十余家，加盟店百余家，引进掌贝后首先通过掌贝的多渠道派券引爆活动现场，其次通过掌贝搭建在线售后服务中心，为顾客提供便捷的售后服务。</a:t>
            </a:r>
            <a:endParaRPr lang="en-US" altLang="zh-CN" sz="900" dirty="0">
              <a:solidFill>
                <a:schemeClr val="tx1">
                  <a:lumMod val="75000"/>
                  <a:lumOff val="25000"/>
                </a:schemeClr>
              </a:solidFill>
              <a:latin typeface="幼圆" pitchFamily="49" charset="-122"/>
              <a:ea typeface="幼圆" pitchFamily="49" charset="-122"/>
            </a:endParaRPr>
          </a:p>
        </p:txBody>
      </p:sp>
      <p:sp>
        <p:nvSpPr>
          <p:cNvPr id="20" name="圆角矩形 19"/>
          <p:cNvSpPr/>
          <p:nvPr/>
        </p:nvSpPr>
        <p:spPr>
          <a:xfrm>
            <a:off x="1348528" y="1742541"/>
            <a:ext cx="7111904" cy="802999"/>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sp>
        <p:nvSpPr>
          <p:cNvPr id="21" name="TextBox 5"/>
          <p:cNvSpPr txBox="1"/>
          <p:nvPr/>
        </p:nvSpPr>
        <p:spPr>
          <a:xfrm>
            <a:off x="1469377" y="771550"/>
            <a:ext cx="6703023"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a:solidFill>
                  <a:schemeClr val="accent1">
                    <a:lumMod val="75000"/>
                  </a:schemeClr>
                </a:solidFill>
                <a:latin typeface="幼圆" pitchFamily="49" charset="-122"/>
                <a:ea typeface="幼圆" pitchFamily="49" charset="-122"/>
              </a:rPr>
              <a:t> 景客隆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全国连锁商</a:t>
            </a:r>
            <a:r>
              <a:rPr lang="zh-CN" altLang="en-US" sz="1200" b="1" dirty="0" smtClean="0">
                <a:solidFill>
                  <a:schemeClr val="accent1">
                    <a:lumMod val="75000"/>
                  </a:schemeClr>
                </a:solidFill>
                <a:latin typeface="幼圆" pitchFamily="49" charset="-122"/>
                <a:ea typeface="幼圆" pitchFamily="49" charset="-122"/>
              </a:rPr>
              <a:t>超</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景客隆引进掌贝试水</a:t>
            </a:r>
            <a:r>
              <a:rPr lang="en-US" altLang="zh-CN" sz="900" dirty="0">
                <a:solidFill>
                  <a:schemeClr val="tx1">
                    <a:lumMod val="75000"/>
                    <a:lumOff val="25000"/>
                  </a:schemeClr>
                </a:solidFill>
                <a:latin typeface="幼圆" pitchFamily="49" charset="-122"/>
                <a:ea typeface="幼圆" pitchFamily="49" charset="-122"/>
              </a:rPr>
              <a:t>O2O</a:t>
            </a:r>
            <a:r>
              <a:rPr lang="zh-CN" altLang="en-US" sz="900" dirty="0">
                <a:solidFill>
                  <a:schemeClr val="tx1">
                    <a:lumMod val="75000"/>
                    <a:lumOff val="25000"/>
                  </a:schemeClr>
                </a:solidFill>
                <a:latin typeface="幼圆" pitchFamily="49" charset="-122"/>
                <a:ea typeface="幼圆" pitchFamily="49" charset="-122"/>
              </a:rPr>
              <a:t>，</a:t>
            </a:r>
            <a:r>
              <a:rPr lang="zh-CN" altLang="en-US" sz="900" dirty="0">
                <a:latin typeface="幼圆" pitchFamily="49" charset="-122"/>
                <a:ea typeface="幼圆" pitchFamily="49" charset="-122"/>
              </a:rPr>
              <a:t>支付时间不超过</a:t>
            </a:r>
            <a:r>
              <a:rPr lang="en-US" altLang="zh-CN" sz="900" dirty="0">
                <a:latin typeface="幼圆" pitchFamily="49" charset="-122"/>
                <a:ea typeface="幼圆" pitchFamily="49" charset="-122"/>
              </a:rPr>
              <a:t>10</a:t>
            </a:r>
            <a:r>
              <a:rPr lang="zh-CN" altLang="en-US" sz="900" dirty="0">
                <a:latin typeface="幼圆" pitchFamily="49" charset="-122"/>
                <a:ea typeface="幼圆" pitchFamily="49" charset="-122"/>
              </a:rPr>
              <a:t>秒，大幅提升支付效率。解决困扰已久的排队长龙问题；通过掌贝扫码支付引导消费者关注微信公众号，粉丝增长逾百倍；使用掌贝最新的卡券分发功能，带来</a:t>
            </a:r>
            <a:r>
              <a:rPr lang="zh-CN" altLang="en-US" sz="900" dirty="0">
                <a:solidFill>
                  <a:schemeClr val="tx1">
                    <a:lumMod val="75000"/>
                    <a:lumOff val="25000"/>
                  </a:schemeClr>
                </a:solidFill>
                <a:latin typeface="幼圆" pitchFamily="49" charset="-122"/>
                <a:ea typeface="幼圆" pitchFamily="49" charset="-122"/>
              </a:rPr>
              <a:t>三倍营业额。</a:t>
            </a:r>
            <a:endParaRPr lang="en-US" altLang="zh-CN" sz="900" dirty="0">
              <a:solidFill>
                <a:schemeClr val="tx1">
                  <a:lumMod val="75000"/>
                  <a:lumOff val="25000"/>
                </a:schemeClr>
              </a:solidFill>
              <a:latin typeface="幼圆" pitchFamily="49" charset="-122"/>
              <a:ea typeface="幼圆" pitchFamily="49" charset="-122"/>
            </a:endParaRPr>
          </a:p>
        </p:txBody>
      </p:sp>
      <p:sp>
        <p:nvSpPr>
          <p:cNvPr id="22" name="圆角矩形 21"/>
          <p:cNvSpPr/>
          <p:nvPr/>
        </p:nvSpPr>
        <p:spPr>
          <a:xfrm>
            <a:off x="1348528" y="772054"/>
            <a:ext cx="7111904" cy="883565"/>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228" y="1845086"/>
            <a:ext cx="626400" cy="566385"/>
          </a:xfrm>
          <a:prstGeom prst="rect">
            <a:avLst/>
          </a:prstGeom>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5965" y="832855"/>
            <a:ext cx="713793" cy="720000"/>
          </a:xfrm>
          <a:prstGeom prst="rect">
            <a:avLst/>
          </a:prstGeom>
        </p:spPr>
      </p:pic>
      <p:sp>
        <p:nvSpPr>
          <p:cNvPr id="16" name="文本框 15"/>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7</a:t>
            </a:r>
            <a:r>
              <a:rPr lang="zh-CN" altLang="en-US" sz="2100" b="1" dirty="0" smtClean="0">
                <a:solidFill>
                  <a:srgbClr val="0182F0"/>
                </a:solidFill>
                <a:latin typeface="幼圆" charset="0"/>
                <a:ea typeface="幼圆" charset="0"/>
                <a:cs typeface="幼圆" charset="0"/>
              </a:rPr>
              <a:t>、知名客户</a:t>
            </a:r>
            <a:endParaRPr lang="zh-CN" altLang="en-US" sz="2100" b="1" dirty="0">
              <a:solidFill>
                <a:srgbClr val="0068B6"/>
              </a:solidFill>
              <a:latin typeface="幼圆" charset="0"/>
              <a:ea typeface="幼圆" charset="0"/>
              <a:cs typeface="幼圆" charset="0"/>
            </a:endParaRPr>
          </a:p>
        </p:txBody>
      </p:sp>
      <p:sp>
        <p:nvSpPr>
          <p:cNvPr id="15" name="TextBox 8"/>
          <p:cNvSpPr txBox="1"/>
          <p:nvPr/>
        </p:nvSpPr>
        <p:spPr>
          <a:xfrm>
            <a:off x="1446776" y="2596578"/>
            <a:ext cx="6869639"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200" b="1" dirty="0">
                <a:solidFill>
                  <a:schemeClr val="accent1">
                    <a:lumMod val="75000"/>
                  </a:schemeClr>
                </a:solidFill>
                <a:latin typeface="幼圆" pitchFamily="49" charset="-122"/>
                <a:ea typeface="幼圆" pitchFamily="49" charset="-122"/>
              </a:rPr>
              <a:t> Crocs</a:t>
            </a:r>
            <a:r>
              <a:rPr lang="zh-CN" altLang="en-US" sz="1200" b="1" dirty="0">
                <a:solidFill>
                  <a:schemeClr val="accent1">
                    <a:lumMod val="75000"/>
                  </a:schemeClr>
                </a:solidFill>
                <a:latin typeface="幼圆" pitchFamily="49" charset="-122"/>
                <a:ea typeface="幼圆" pitchFamily="49" charset="-122"/>
              </a:rPr>
              <a:t>鞋业 </a:t>
            </a:r>
            <a:r>
              <a:rPr lang="en-US" altLang="zh-CN" sz="1200" b="1" dirty="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跨国鞋业领导品牌</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来自美国的鞋业领导品牌</a:t>
            </a:r>
            <a:r>
              <a:rPr lang="en-US" altLang="zh-CN" sz="900" dirty="0">
                <a:solidFill>
                  <a:schemeClr val="tx1">
                    <a:lumMod val="75000"/>
                    <a:lumOff val="25000"/>
                  </a:schemeClr>
                </a:solidFill>
                <a:latin typeface="幼圆" pitchFamily="49" charset="-122"/>
                <a:ea typeface="幼圆" pitchFamily="49" charset="-122"/>
              </a:rPr>
              <a:t>Crocs</a:t>
            </a:r>
            <a:r>
              <a:rPr lang="zh-CN" altLang="en-US" sz="900" dirty="0">
                <a:solidFill>
                  <a:schemeClr val="tx1">
                    <a:lumMod val="75000"/>
                    <a:lumOff val="25000"/>
                  </a:schemeClr>
                </a:solidFill>
                <a:latin typeface="幼圆" pitchFamily="49" charset="-122"/>
                <a:ea typeface="幼圆" pitchFamily="49" charset="-122"/>
              </a:rPr>
              <a:t>率先在上海十余家门店引用掌贝推出“扫码秒付”服务，大幅提升收银效率、减少顾客排队时间；掌贝的卡券营销功能，更直接便捷地连接消费者，实现带动客流、提高营收。</a:t>
            </a:r>
            <a:endParaRPr lang="en-US" altLang="zh-CN" sz="900" dirty="0">
              <a:solidFill>
                <a:schemeClr val="tx1">
                  <a:lumMod val="75000"/>
                  <a:lumOff val="25000"/>
                </a:schemeClr>
              </a:solidFill>
              <a:latin typeface="幼圆" pitchFamily="49" charset="-122"/>
              <a:ea typeface="幼圆" pitchFamily="49" charset="-122"/>
            </a:endParaRPr>
          </a:p>
        </p:txBody>
      </p:sp>
      <p:sp>
        <p:nvSpPr>
          <p:cNvPr id="17" name="圆角矩形 16"/>
          <p:cNvSpPr/>
          <p:nvPr/>
        </p:nvSpPr>
        <p:spPr>
          <a:xfrm>
            <a:off x="1348529" y="2632462"/>
            <a:ext cx="7111904" cy="797662"/>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18" name="图片 17"/>
          <p:cNvPicPr>
            <a:picLocks noChangeAspect="1"/>
          </p:cNvPicPr>
          <p:nvPr/>
        </p:nvPicPr>
        <p:blipFill>
          <a:blip r:embed="rId5" cstate="print"/>
          <a:stretch>
            <a:fillRect/>
          </a:stretch>
        </p:blipFill>
        <p:spPr>
          <a:xfrm>
            <a:off x="317723" y="2599115"/>
            <a:ext cx="900000" cy="897363"/>
          </a:xfrm>
          <a:prstGeom prst="rect">
            <a:avLst/>
          </a:prstGeom>
        </p:spPr>
      </p:pic>
      <p:sp>
        <p:nvSpPr>
          <p:cNvPr id="23" name="TextBox 9"/>
          <p:cNvSpPr txBox="1"/>
          <p:nvPr/>
        </p:nvSpPr>
        <p:spPr>
          <a:xfrm>
            <a:off x="1478900" y="3573421"/>
            <a:ext cx="6837515"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200" b="1" dirty="0">
                <a:solidFill>
                  <a:schemeClr val="accent1">
                    <a:lumMod val="7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仁和药店故事 </a:t>
            </a:r>
            <a:r>
              <a:rPr lang="en-US" altLang="zh-CN" sz="1200" b="1" dirty="0">
                <a:solidFill>
                  <a:schemeClr val="accent1">
                    <a:lumMod val="75000"/>
                  </a:schemeClr>
                </a:solidFill>
                <a:latin typeface="幼圆" pitchFamily="49" charset="-122"/>
                <a:ea typeface="幼圆" pitchFamily="49" charset="-122"/>
              </a:rPr>
              <a:t>--</a:t>
            </a:r>
            <a:r>
              <a:rPr lang="zh-CN" altLang="en-US" sz="1200" b="1" dirty="0" smtClean="0">
                <a:solidFill>
                  <a:schemeClr val="accent1">
                    <a:lumMod val="75000"/>
                  </a:schemeClr>
                </a:solidFill>
                <a:latin typeface="幼圆" pitchFamily="49" charset="-122"/>
                <a:ea typeface="幼圆" pitchFamily="49" charset="-122"/>
              </a:rPr>
              <a:t>国内著名连锁药店</a:t>
            </a:r>
          </a:p>
          <a:p>
            <a:pPr defTabSz="685800" latinLnBrk="1" hangingPunct="0">
              <a:lnSpc>
                <a:spcPct val="150000"/>
              </a:lnSpc>
            </a:pPr>
            <a:r>
              <a:rPr lang="zh-CN" altLang="en-US" sz="900" dirty="0" smtClean="0">
                <a:solidFill>
                  <a:schemeClr val="tx1">
                    <a:lumMod val="75000"/>
                    <a:lumOff val="25000"/>
                  </a:schemeClr>
                </a:solidFill>
                <a:latin typeface="幼圆" pitchFamily="49" charset="-122"/>
                <a:ea typeface="幼圆" pitchFamily="49" charset="-122"/>
              </a:rPr>
              <a:t>与</a:t>
            </a:r>
            <a:r>
              <a:rPr lang="zh-CN" altLang="en-US" sz="900" dirty="0">
                <a:solidFill>
                  <a:schemeClr val="tx1">
                    <a:lumMod val="75000"/>
                    <a:lumOff val="25000"/>
                  </a:schemeClr>
                </a:solidFill>
                <a:latin typeface="幼圆" pitchFamily="49" charset="-122"/>
                <a:ea typeface="幼圆" pitchFamily="49" charset="-122"/>
              </a:rPr>
              <a:t>掌贝合作微信支付活动，通过掌贝进行收款、卡券派发与核销。其中，各分店微信支付均超</a:t>
            </a:r>
            <a:r>
              <a:rPr lang="en-US" altLang="zh-CN" sz="900" dirty="0">
                <a:solidFill>
                  <a:schemeClr val="tx1">
                    <a:lumMod val="75000"/>
                    <a:lumOff val="25000"/>
                  </a:schemeClr>
                </a:solidFill>
                <a:latin typeface="幼圆" pitchFamily="49" charset="-122"/>
                <a:ea typeface="幼圆" pitchFamily="49" charset="-122"/>
              </a:rPr>
              <a:t>600</a:t>
            </a:r>
            <a:r>
              <a:rPr lang="zh-CN" altLang="en-US" sz="900" dirty="0">
                <a:solidFill>
                  <a:schemeClr val="tx1">
                    <a:lumMod val="75000"/>
                    <a:lumOff val="25000"/>
                  </a:schemeClr>
                </a:solidFill>
                <a:latin typeface="幼圆" pitchFamily="49" charset="-122"/>
                <a:ea typeface="幼圆" pitchFamily="49" charset="-122"/>
              </a:rPr>
              <a:t>单，电子优惠券核销率高达</a:t>
            </a:r>
            <a:r>
              <a:rPr lang="en-US" altLang="zh-CN" sz="900" dirty="0">
                <a:solidFill>
                  <a:schemeClr val="tx1">
                    <a:lumMod val="75000"/>
                    <a:lumOff val="25000"/>
                  </a:schemeClr>
                </a:solidFill>
                <a:latin typeface="幼圆" pitchFamily="49" charset="-122"/>
                <a:ea typeface="幼圆" pitchFamily="49" charset="-122"/>
              </a:rPr>
              <a:t>96.7%</a:t>
            </a:r>
            <a:r>
              <a:rPr lang="zh-CN" altLang="en-US" sz="900" dirty="0">
                <a:solidFill>
                  <a:schemeClr val="tx1">
                    <a:lumMod val="75000"/>
                    <a:lumOff val="25000"/>
                  </a:schemeClr>
                </a:solidFill>
                <a:latin typeface="幼圆" pitchFamily="49" charset="-122"/>
                <a:ea typeface="幼圆" pitchFamily="49" charset="-122"/>
              </a:rPr>
              <a:t>，吸引微信粉丝近万人，为仁和药店下一步“互联网</a:t>
            </a:r>
            <a:r>
              <a:rPr lang="en-US" altLang="zh-CN" sz="900" dirty="0">
                <a:solidFill>
                  <a:schemeClr val="tx1">
                    <a:lumMod val="75000"/>
                    <a:lumOff val="25000"/>
                  </a:schemeClr>
                </a:solidFill>
                <a:latin typeface="幼圆" pitchFamily="49" charset="-122"/>
                <a:ea typeface="幼圆" pitchFamily="49" charset="-122"/>
              </a:rPr>
              <a:t>+</a:t>
            </a:r>
            <a:r>
              <a:rPr lang="zh-CN" altLang="en-US" sz="900" dirty="0">
                <a:solidFill>
                  <a:schemeClr val="tx1">
                    <a:lumMod val="75000"/>
                    <a:lumOff val="25000"/>
                  </a:schemeClr>
                </a:solidFill>
                <a:latin typeface="幼圆" pitchFamily="49" charset="-122"/>
                <a:ea typeface="幼圆" pitchFamily="49" charset="-122"/>
              </a:rPr>
              <a:t>药店”布局奠定了用户基础。</a:t>
            </a:r>
            <a:endParaRPr lang="en-US" altLang="zh-CN" sz="900" dirty="0">
              <a:solidFill>
                <a:schemeClr val="tx1">
                  <a:lumMod val="75000"/>
                  <a:lumOff val="25000"/>
                </a:schemeClr>
              </a:solidFill>
              <a:latin typeface="幼圆" pitchFamily="49" charset="-122"/>
              <a:ea typeface="幼圆" pitchFamily="49" charset="-122"/>
            </a:endParaRPr>
          </a:p>
        </p:txBody>
      </p:sp>
      <p:sp>
        <p:nvSpPr>
          <p:cNvPr id="24" name="圆角矩形 23"/>
          <p:cNvSpPr/>
          <p:nvPr/>
        </p:nvSpPr>
        <p:spPr>
          <a:xfrm>
            <a:off x="1348529" y="3517045"/>
            <a:ext cx="7111904" cy="89935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4021" y="3664039"/>
            <a:ext cx="792000" cy="700408"/>
          </a:xfrm>
          <a:prstGeom prst="rect">
            <a:avLst/>
          </a:prstGeom>
        </p:spPr>
      </p:pic>
    </p:spTree>
    <p:extLst>
      <p:ext uri="{BB962C8B-B14F-4D97-AF65-F5344CB8AC3E}">
        <p14:creationId xmlns:p14="http://schemas.microsoft.com/office/powerpoint/2010/main" val="18276281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9"/>
          <p:cNvSpPr txBox="1"/>
          <p:nvPr/>
        </p:nvSpPr>
        <p:spPr>
          <a:xfrm>
            <a:off x="1478902" y="3612691"/>
            <a:ext cx="6765506" cy="76944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200" b="1" dirty="0">
                <a:solidFill>
                  <a:schemeClr val="accent1">
                    <a:lumMod val="75000"/>
                  </a:schemeClr>
                </a:solidFill>
                <a:latin typeface="幼圆" pitchFamily="49" charset="-122"/>
                <a:ea typeface="幼圆" pitchFamily="49" charset="-122"/>
              </a:rPr>
              <a:t> </a:t>
            </a:r>
            <a:r>
              <a:rPr sz="1200" b="1" dirty="0">
                <a:solidFill>
                  <a:schemeClr val="accent1">
                    <a:lumMod val="75000"/>
                  </a:schemeClr>
                </a:solidFill>
                <a:latin typeface="幼圆" pitchFamily="49" charset="-122"/>
                <a:ea typeface="幼圆" pitchFamily="49" charset="-122"/>
              </a:rPr>
              <a:t>七星湾</a:t>
            </a:r>
            <a:r>
              <a:rPr lang="zh-CN" altLang="en-US" sz="1200" b="1" dirty="0">
                <a:solidFill>
                  <a:schemeClr val="accent1">
                    <a:lumMod val="75000"/>
                  </a:schemeClr>
                </a:solidFill>
                <a:latin typeface="幼圆" pitchFamily="49" charset="-122"/>
                <a:ea typeface="幼圆" pitchFamily="49" charset="-122"/>
              </a:rPr>
              <a:t>故事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广东最大的游艇会</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smtClean="0">
                <a:solidFill>
                  <a:schemeClr val="tx1">
                    <a:lumMod val="75000"/>
                    <a:lumOff val="25000"/>
                  </a:schemeClr>
                </a:solidFill>
                <a:latin typeface="幼圆" pitchFamily="49" charset="-122"/>
                <a:ea typeface="幼圆" pitchFamily="49" charset="-122"/>
              </a:rPr>
              <a:t>七星湾</a:t>
            </a:r>
            <a:r>
              <a:rPr lang="zh-CN" altLang="en-US" sz="900" dirty="0">
                <a:solidFill>
                  <a:schemeClr val="tx1">
                    <a:lumMod val="75000"/>
                    <a:lumOff val="25000"/>
                  </a:schemeClr>
                </a:solidFill>
                <a:latin typeface="幼圆" pitchFamily="49" charset="-122"/>
                <a:ea typeface="幼圆" pitchFamily="49" charset="-122"/>
              </a:rPr>
              <a:t>引入掌贝，打造线上公众号、电子卡券，线下微信支付与核销的</a:t>
            </a:r>
            <a:r>
              <a:rPr lang="en-US" altLang="zh-CN" sz="900" dirty="0">
                <a:solidFill>
                  <a:schemeClr val="tx1">
                    <a:lumMod val="75000"/>
                    <a:lumOff val="25000"/>
                  </a:schemeClr>
                </a:solidFill>
                <a:latin typeface="幼圆" pitchFamily="49" charset="-122"/>
                <a:ea typeface="幼圆" pitchFamily="49" charset="-122"/>
              </a:rPr>
              <a:t>O2O</a:t>
            </a:r>
            <a:r>
              <a:rPr lang="zh-CN" altLang="en-US" sz="900" dirty="0">
                <a:solidFill>
                  <a:schemeClr val="tx1">
                    <a:lumMod val="75000"/>
                    <a:lumOff val="25000"/>
                  </a:schemeClr>
                </a:solidFill>
                <a:latin typeface="幼圆" pitchFamily="49" charset="-122"/>
                <a:ea typeface="幼圆" pitchFamily="49" charset="-122"/>
              </a:rPr>
              <a:t>闭环。原有预定到消费的所有流程都搬到线上来完成，不仅减少了原有人力成本，而且让贵宾得到了高效便捷的体验，大大提升了服务质量，创造了游艇会服务新模式。</a:t>
            </a:r>
          </a:p>
        </p:txBody>
      </p:sp>
      <p:sp>
        <p:nvSpPr>
          <p:cNvPr id="13" name="圆角矩形 12"/>
          <p:cNvSpPr/>
          <p:nvPr/>
        </p:nvSpPr>
        <p:spPr>
          <a:xfrm>
            <a:off x="1382801" y="3579862"/>
            <a:ext cx="7070713" cy="89935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sp>
        <p:nvSpPr>
          <p:cNvPr id="15" name="TextBox 5"/>
          <p:cNvSpPr txBox="1"/>
          <p:nvPr/>
        </p:nvSpPr>
        <p:spPr>
          <a:xfrm>
            <a:off x="1526635" y="2433550"/>
            <a:ext cx="6933798" cy="1046440"/>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500" b="1" dirty="0">
                <a:solidFill>
                  <a:schemeClr val="tx1">
                    <a:lumMod val="75000"/>
                    <a:lumOff val="25000"/>
                  </a:schemeClr>
                </a:solidFill>
                <a:latin typeface="幼圆" pitchFamily="49" charset="-122"/>
                <a:ea typeface="幼圆" pitchFamily="49" charset="-122"/>
              </a:rPr>
              <a:t> </a:t>
            </a:r>
            <a:r>
              <a:rPr lang="en-US" altLang="zh-CN" sz="1200" b="1" dirty="0" err="1">
                <a:solidFill>
                  <a:schemeClr val="accent1">
                    <a:lumMod val="75000"/>
                  </a:schemeClr>
                </a:solidFill>
                <a:latin typeface="幼圆" pitchFamily="49" charset="-122"/>
                <a:ea typeface="幼圆" pitchFamily="49" charset="-122"/>
              </a:rPr>
              <a:t>Pulupulu</a:t>
            </a:r>
            <a:r>
              <a:rPr lang="zh-CN" altLang="en-US" sz="1200" b="1" dirty="0">
                <a:solidFill>
                  <a:schemeClr val="accent1">
                    <a:lumMod val="75000"/>
                  </a:schemeClr>
                </a:solidFill>
                <a:latin typeface="幼圆" pitchFamily="49" charset="-122"/>
                <a:ea typeface="幼圆" pitchFamily="49" charset="-122"/>
              </a:rPr>
              <a:t>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全球最</a:t>
            </a:r>
            <a:r>
              <a:rPr lang="zh-CN" altLang="en-US" sz="1200" b="1" dirty="0" smtClean="0">
                <a:solidFill>
                  <a:schemeClr val="accent1">
                    <a:lumMod val="75000"/>
                  </a:schemeClr>
                </a:solidFill>
                <a:latin typeface="幼圆" pitchFamily="49" charset="-122"/>
                <a:ea typeface="幼圆" pitchFamily="49" charset="-122"/>
              </a:rPr>
              <a:t>新最大的主题游戏馆</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en-US" altLang="zh-CN" sz="900" dirty="0" err="1"/>
              <a:t>Pulupulu</a:t>
            </a:r>
            <a:r>
              <a:rPr lang="zh-CN" altLang="en-US" sz="900" dirty="0"/>
              <a:t>游戏馆给每位员工佩戴掌贝手环，让员工在游戏馆内外进行营销推广。而借助掌贝智慧平台，</a:t>
            </a:r>
            <a:r>
              <a:rPr lang="en-US" altLang="zh-CN" sz="900" dirty="0" err="1"/>
              <a:t>Pulupulu</a:t>
            </a:r>
            <a:r>
              <a:rPr lang="zh-CN" altLang="en-US" sz="900" dirty="0"/>
              <a:t>游戏馆管理者可以对员工拉客营销的绩效进行记录、统计与分析，数据表现好者着重嘉奖，数据表现不佳则加强培训引导。数据化的绩效激励大大提升了拉客人员的工作积极性</a:t>
            </a:r>
            <a:r>
              <a:rPr lang="zh-CN" altLang="en-US" sz="900" dirty="0" smtClean="0"/>
              <a:t>，更好地带动</a:t>
            </a:r>
            <a:r>
              <a:rPr lang="zh-CN" altLang="en-US" sz="900" dirty="0"/>
              <a:t>门店的营销收入</a:t>
            </a:r>
            <a:r>
              <a:rPr lang="zh-CN" altLang="en-US" sz="900" dirty="0" smtClean="0"/>
              <a:t>增长。</a:t>
            </a:r>
          </a:p>
        </p:txBody>
      </p:sp>
      <p:sp>
        <p:nvSpPr>
          <p:cNvPr id="16" name="圆角矩形 15"/>
          <p:cNvSpPr/>
          <p:nvPr/>
        </p:nvSpPr>
        <p:spPr>
          <a:xfrm>
            <a:off x="1382801" y="2533072"/>
            <a:ext cx="7077632" cy="954400"/>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088" y="3826569"/>
            <a:ext cx="820192" cy="343046"/>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3108" y="2664747"/>
            <a:ext cx="612000" cy="720000"/>
          </a:xfrm>
          <a:prstGeom prst="rect">
            <a:avLst/>
          </a:prstGeom>
        </p:spPr>
      </p:pic>
      <p:sp>
        <p:nvSpPr>
          <p:cNvPr id="19" name="文本框 18"/>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7</a:t>
            </a:r>
            <a:r>
              <a:rPr lang="zh-CN" altLang="en-US" sz="2100" b="1" dirty="0" smtClean="0">
                <a:solidFill>
                  <a:srgbClr val="0182F0"/>
                </a:solidFill>
                <a:latin typeface="幼圆" charset="0"/>
                <a:ea typeface="幼圆" charset="0"/>
                <a:cs typeface="幼圆" charset="0"/>
              </a:rPr>
              <a:t>、知名客户</a:t>
            </a:r>
            <a:endParaRPr lang="zh-CN" altLang="en-US" sz="2100" b="1" dirty="0">
              <a:solidFill>
                <a:srgbClr val="0068B6"/>
              </a:solidFill>
              <a:latin typeface="幼圆" charset="0"/>
              <a:ea typeface="幼圆" charset="0"/>
              <a:cs typeface="幼圆" charset="0"/>
            </a:endParaRPr>
          </a:p>
        </p:txBody>
      </p:sp>
      <p:sp>
        <p:nvSpPr>
          <p:cNvPr id="17" name="圆角矩形 16"/>
          <p:cNvSpPr/>
          <p:nvPr/>
        </p:nvSpPr>
        <p:spPr>
          <a:xfrm>
            <a:off x="1382801" y="754311"/>
            <a:ext cx="7077632" cy="750651"/>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TextBox 5"/>
          <p:cNvSpPr txBox="1"/>
          <p:nvPr/>
        </p:nvSpPr>
        <p:spPr>
          <a:xfrm>
            <a:off x="1526635" y="781348"/>
            <a:ext cx="6392214" cy="630942"/>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zh-CN" altLang="en-US" sz="1500" b="1" dirty="0">
                <a:solidFill>
                  <a:schemeClr val="tx1">
                    <a:lumMod val="75000"/>
                    <a:lumOff val="2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丽思卡尔顿酒店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全球顶级酒店品牌</a:t>
            </a:r>
            <a:endParaRPr lang="en-US" altLang="zh-CN" sz="1200" b="1" dirty="0">
              <a:solidFill>
                <a:schemeClr val="accent1">
                  <a:lumMod val="75000"/>
                </a:schemeClr>
              </a:solidFill>
              <a:latin typeface="幼圆" pitchFamily="49" charset="-122"/>
              <a:ea typeface="幼圆" pitchFamily="49" charset="-122"/>
            </a:endParaRPr>
          </a:p>
          <a:p>
            <a:pPr defTabSz="685800" latinLnBrk="1" hangingPunct="0">
              <a:lnSpc>
                <a:spcPct val="150000"/>
              </a:lnSpc>
            </a:pPr>
            <a:r>
              <a:rPr lang="zh-CN" altLang="en-US" sz="900" dirty="0">
                <a:solidFill>
                  <a:schemeClr val="tx1">
                    <a:lumMod val="75000"/>
                    <a:lumOff val="25000"/>
                  </a:schemeClr>
                </a:solidFill>
                <a:latin typeface="幼圆" pitchFamily="49" charset="-122"/>
                <a:ea typeface="幼圆" pitchFamily="49" charset="-122"/>
              </a:rPr>
              <a:t>全球知名的万豪集团丽思卡尔顿酒店使用掌贝进行微信、支付宝支付及卡券的营销，开创酒店卡券营销新方式。</a:t>
            </a:r>
            <a:endParaRPr lang="en-US" altLang="zh-CN" sz="900" dirty="0">
              <a:solidFill>
                <a:schemeClr val="tx1">
                  <a:lumMod val="75000"/>
                  <a:lumOff val="25000"/>
                </a:schemeClr>
              </a:solidFill>
              <a:latin typeface="幼圆" pitchFamily="49" charset="-122"/>
              <a:ea typeface="幼圆" pitchFamily="49" charset="-122"/>
            </a:endParaRPr>
          </a:p>
        </p:txBody>
      </p:sp>
      <p:pic>
        <p:nvPicPr>
          <p:cNvPr id="21" name="图片 20"/>
          <p:cNvPicPr>
            <a:picLocks noChangeAspect="1"/>
          </p:cNvPicPr>
          <p:nvPr/>
        </p:nvPicPr>
        <p:blipFill>
          <a:blip r:embed="rId5" cstate="print"/>
          <a:stretch>
            <a:fillRect/>
          </a:stretch>
        </p:blipFill>
        <p:spPr>
          <a:xfrm>
            <a:off x="294280" y="849482"/>
            <a:ext cx="900000" cy="683858"/>
          </a:xfrm>
          <a:prstGeom prst="rect">
            <a:avLst/>
          </a:prstGeom>
        </p:spPr>
      </p:pic>
      <p:sp>
        <p:nvSpPr>
          <p:cNvPr id="22" name="TextBox 13"/>
          <p:cNvSpPr txBox="1"/>
          <p:nvPr/>
        </p:nvSpPr>
        <p:spPr>
          <a:xfrm>
            <a:off x="1478902" y="1578444"/>
            <a:ext cx="6672439" cy="838691"/>
          </a:xfrm>
          <a:prstGeom prst="rect">
            <a:avLst/>
          </a:prstGeom>
          <a:solidFill>
            <a:schemeClr val="bg1"/>
          </a:solid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defTabSz="685800" latinLnBrk="1" hangingPunct="0">
              <a:lnSpc>
                <a:spcPct val="150000"/>
              </a:lnSpc>
            </a:pPr>
            <a:r>
              <a:rPr lang="en-US" altLang="zh-CN" sz="1500" b="1" dirty="0">
                <a:solidFill>
                  <a:schemeClr val="tx1">
                    <a:lumMod val="75000"/>
                    <a:lumOff val="25000"/>
                  </a:schemeClr>
                </a:solidFill>
                <a:latin typeface="幼圆" pitchFamily="49" charset="-122"/>
                <a:ea typeface="幼圆" pitchFamily="49" charset="-122"/>
              </a:rPr>
              <a:t> </a:t>
            </a:r>
            <a:r>
              <a:rPr lang="zh-CN" altLang="en-US" sz="1200" b="1" dirty="0">
                <a:solidFill>
                  <a:schemeClr val="accent1">
                    <a:lumMod val="75000"/>
                  </a:schemeClr>
                </a:solidFill>
                <a:latin typeface="幼圆" pitchFamily="49" charset="-122"/>
                <a:ea typeface="幼圆" pitchFamily="49" charset="-122"/>
              </a:rPr>
              <a:t>华清池故事 </a:t>
            </a:r>
            <a:r>
              <a:rPr lang="en-US" altLang="zh-CN" sz="1200" b="1" dirty="0">
                <a:solidFill>
                  <a:schemeClr val="accent1">
                    <a:lumMod val="75000"/>
                  </a:schemeClr>
                </a:solidFill>
                <a:latin typeface="幼圆" pitchFamily="49" charset="-122"/>
                <a:ea typeface="幼圆" pitchFamily="49" charset="-122"/>
              </a:rPr>
              <a:t>--</a:t>
            </a:r>
            <a:r>
              <a:rPr lang="zh-CN" altLang="en-US" sz="1200" b="1" dirty="0">
                <a:solidFill>
                  <a:schemeClr val="accent1">
                    <a:lumMod val="75000"/>
                  </a:schemeClr>
                </a:solidFill>
                <a:latin typeface="幼圆" pitchFamily="49" charset="-122"/>
                <a:ea typeface="幼圆" pitchFamily="49" charset="-122"/>
              </a:rPr>
              <a:t> 国家</a:t>
            </a:r>
            <a:r>
              <a:rPr lang="en-US" altLang="zh-CN" sz="1200" b="1" dirty="0">
                <a:solidFill>
                  <a:schemeClr val="accent1">
                    <a:lumMod val="75000"/>
                  </a:schemeClr>
                </a:solidFill>
                <a:latin typeface="幼圆" pitchFamily="49" charset="-122"/>
                <a:ea typeface="幼圆" pitchFamily="49" charset="-122"/>
              </a:rPr>
              <a:t>5A</a:t>
            </a:r>
            <a:r>
              <a:rPr lang="zh-CN" altLang="en-US" sz="1200" b="1" dirty="0">
                <a:solidFill>
                  <a:schemeClr val="accent1">
                    <a:lumMod val="75000"/>
                  </a:schemeClr>
                </a:solidFill>
                <a:latin typeface="幼圆" pitchFamily="49" charset="-122"/>
                <a:ea typeface="幼圆" pitchFamily="49" charset="-122"/>
              </a:rPr>
              <a:t>级旅游景区</a:t>
            </a:r>
            <a:endParaRPr lang="en-US" altLang="zh-CN" sz="1200" b="1" dirty="0">
              <a:solidFill>
                <a:schemeClr val="accent1">
                  <a:lumMod val="75000"/>
                </a:schemeClr>
              </a:solidFill>
              <a:latin typeface="幼圆" pitchFamily="49" charset="-122"/>
              <a:ea typeface="幼圆" pitchFamily="49" charset="-122"/>
            </a:endParaRPr>
          </a:p>
          <a:p>
            <a:pPr algn="l" rtl="0" latinLnBrk="1" hangingPunct="0">
              <a:lnSpc>
                <a:spcPct val="150000"/>
              </a:lnSpc>
            </a:pPr>
            <a:r>
              <a:rPr lang="zh-CN" altLang="en-US" sz="900" dirty="0" smtClean="0">
                <a:solidFill>
                  <a:schemeClr val="tx1">
                    <a:lumMod val="75000"/>
                    <a:lumOff val="25000"/>
                  </a:schemeClr>
                </a:solidFill>
                <a:latin typeface="幼圆" pitchFamily="49" charset="-122"/>
                <a:ea typeface="幼圆" pitchFamily="49" charset="-122"/>
              </a:rPr>
              <a:t>华清池</a:t>
            </a:r>
            <a:r>
              <a:rPr lang="zh-CN" altLang="en-US" sz="900" dirty="0">
                <a:solidFill>
                  <a:schemeClr val="tx1">
                    <a:lumMod val="75000"/>
                    <a:lumOff val="25000"/>
                  </a:schemeClr>
                </a:solidFill>
                <a:latin typeface="幼圆" pitchFamily="49" charset="-122"/>
                <a:ea typeface="幼圆" pitchFamily="49" charset="-122"/>
              </a:rPr>
              <a:t>引入掌贝，通过掌贝制作商品券作为入场门票，顾客扫码即可在线购买，大大减少了高峰时期顾客的排队时间，营造了良好的消费体验。</a:t>
            </a:r>
            <a:endParaRPr lang="en-US" altLang="zh-CN" sz="900" dirty="0">
              <a:solidFill>
                <a:schemeClr val="tx1">
                  <a:lumMod val="75000"/>
                  <a:lumOff val="25000"/>
                </a:schemeClr>
              </a:solidFill>
              <a:latin typeface="幼圆" pitchFamily="49" charset="-122"/>
              <a:ea typeface="幼圆" pitchFamily="49" charset="-122"/>
            </a:endParaRPr>
          </a:p>
        </p:txBody>
      </p:sp>
      <p:sp>
        <p:nvSpPr>
          <p:cNvPr id="23" name="圆角矩形 22"/>
          <p:cNvSpPr/>
          <p:nvPr/>
        </p:nvSpPr>
        <p:spPr>
          <a:xfrm>
            <a:off x="1382801" y="1597353"/>
            <a:ext cx="7111904" cy="843328"/>
          </a:xfrm>
          <a:prstGeom prst="round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lumMod val="75000"/>
                  <a:lumOff val="25000"/>
                </a:schemeClr>
              </a:solidFill>
            </a:endParaRPr>
          </a:p>
        </p:txBody>
      </p:sp>
      <p:pic>
        <p:nvPicPr>
          <p:cNvPr id="24" name="图片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272" y="1817946"/>
            <a:ext cx="960008" cy="462983"/>
          </a:xfrm>
          <a:prstGeom prst="rect">
            <a:avLst/>
          </a:prstGeom>
        </p:spPr>
      </p:pic>
    </p:spTree>
    <p:extLst>
      <p:ext uri="{BB962C8B-B14F-4D97-AF65-F5344CB8AC3E}">
        <p14:creationId xmlns:p14="http://schemas.microsoft.com/office/powerpoint/2010/main" val="79298288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3383" y="718580"/>
            <a:ext cx="7422914" cy="646331"/>
          </a:xfrm>
          <a:prstGeom prst="rect">
            <a:avLst/>
          </a:prstGeom>
        </p:spPr>
        <p:txBody>
          <a:bodyPr wrap="square">
            <a:spAutoFit/>
          </a:bodyPr>
          <a:lstStyle/>
          <a:p>
            <a:r>
              <a:rPr lang="zh-CN" altLang="en-US" sz="1200" dirty="0" smtClean="0">
                <a:latin typeface="幼圆" charset="0"/>
                <a:ea typeface="幼圆" charset="0"/>
                <a:cs typeface="幼圆" charset="0"/>
                <a:sym typeface="+mn-ea"/>
              </a:rPr>
              <a:t>自成立以来，掌贝凭借优秀的团队和杰出的产品，受到国内外顶级投资机构的一致看好和支持，目前已经获得了国际顶级投资机构：</a:t>
            </a:r>
            <a:r>
              <a:rPr lang="zh-CN" altLang="en-US" sz="1200" b="1" dirty="0" smtClean="0">
                <a:solidFill>
                  <a:srgbClr val="0182F0"/>
                </a:solidFill>
                <a:latin typeface="幼圆" charset="0"/>
                <a:ea typeface="幼圆" charset="0"/>
                <a:cs typeface="幼圆" charset="0"/>
                <a:sym typeface="+mn-ea"/>
              </a:rPr>
              <a:t>金沙江创投、雄厚投资，以及味千中国</a:t>
            </a:r>
            <a:r>
              <a:rPr lang="zh-CN" altLang="en-US" sz="1200" dirty="0" smtClean="0">
                <a:latin typeface="幼圆" charset="0"/>
                <a:ea typeface="幼圆" charset="0"/>
                <a:cs typeface="幼圆" charset="0"/>
                <a:sym typeface="+mn-ea"/>
              </a:rPr>
              <a:t>等上市公司的巨额投资，借助资本的推力，掌贝持续保持高速发展，不断增加产品研发投入和市场投入</a:t>
            </a:r>
            <a:r>
              <a:rPr lang="zh-CN" altLang="en-US" sz="1200" dirty="0">
                <a:latin typeface="幼圆" charset="0"/>
                <a:ea typeface="幼圆" charset="0"/>
                <a:cs typeface="幼圆" charset="0"/>
                <a:sym typeface="+mn-ea"/>
              </a:rPr>
              <a:t>，为商户提供更多的创新性产品和优质服务。</a:t>
            </a:r>
          </a:p>
        </p:txBody>
      </p:sp>
      <p:sp>
        <p:nvSpPr>
          <p:cNvPr id="40" name="Shape 197"/>
          <p:cNvSpPr/>
          <p:nvPr/>
        </p:nvSpPr>
        <p:spPr>
          <a:xfrm>
            <a:off x="711879" y="4274308"/>
            <a:ext cx="69312" cy="323165"/>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endParaRPr sz="1500" dirty="0"/>
          </a:p>
        </p:txBody>
      </p:sp>
      <p:sp>
        <p:nvSpPr>
          <p:cNvPr id="41" name="Shape 198"/>
          <p:cNvSpPr/>
          <p:nvPr/>
        </p:nvSpPr>
        <p:spPr>
          <a:xfrm>
            <a:off x="1746584" y="3279422"/>
            <a:ext cx="838689"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zh-CN" altLang="en-US" sz="1200" smtClean="0">
                <a:solidFill>
                  <a:schemeClr val="accent2">
                    <a:lumMod val="75000"/>
                  </a:schemeClr>
                </a:solidFill>
              </a:rPr>
              <a:t>百万人民币</a:t>
            </a:r>
            <a:endParaRPr sz="1200" dirty="0">
              <a:solidFill>
                <a:schemeClr val="accent2">
                  <a:lumMod val="75000"/>
                </a:schemeClr>
              </a:solidFill>
            </a:endParaRPr>
          </a:p>
        </p:txBody>
      </p:sp>
      <p:sp>
        <p:nvSpPr>
          <p:cNvPr id="19" name="平行四边形 18"/>
          <p:cNvSpPr/>
          <p:nvPr/>
        </p:nvSpPr>
        <p:spPr>
          <a:xfrm>
            <a:off x="971600" y="3672527"/>
            <a:ext cx="1872000" cy="302400"/>
          </a:xfrm>
          <a:prstGeom prst="parallelogram">
            <a:avLst>
              <a:gd name="adj" fmla="val 7648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平行四边形 52"/>
          <p:cNvSpPr/>
          <p:nvPr/>
        </p:nvSpPr>
        <p:spPr>
          <a:xfrm rot="16200000" flipV="1">
            <a:off x="2367614" y="3358395"/>
            <a:ext cx="864000" cy="396000"/>
          </a:xfrm>
          <a:prstGeom prst="parallelogram">
            <a:avLst>
              <a:gd name="adj" fmla="val 764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平行四边形 59"/>
          <p:cNvSpPr/>
          <p:nvPr/>
        </p:nvSpPr>
        <p:spPr>
          <a:xfrm>
            <a:off x="2601614" y="3136781"/>
            <a:ext cx="1872000" cy="302400"/>
          </a:xfrm>
          <a:prstGeom prst="parallelogram">
            <a:avLst>
              <a:gd name="adj" fmla="val 7648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平行四边形 60"/>
          <p:cNvSpPr/>
          <p:nvPr/>
        </p:nvSpPr>
        <p:spPr>
          <a:xfrm rot="16200000" flipV="1">
            <a:off x="4005194" y="2820556"/>
            <a:ext cx="864000" cy="396000"/>
          </a:xfrm>
          <a:prstGeom prst="parallelogram">
            <a:avLst>
              <a:gd name="adj" fmla="val 764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平行四边形 61"/>
          <p:cNvSpPr/>
          <p:nvPr/>
        </p:nvSpPr>
        <p:spPr>
          <a:xfrm>
            <a:off x="4236623" y="2600570"/>
            <a:ext cx="1872000" cy="302400"/>
          </a:xfrm>
          <a:prstGeom prst="parallelogram">
            <a:avLst>
              <a:gd name="adj" fmla="val 7648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平行四边形 62"/>
          <p:cNvSpPr/>
          <p:nvPr/>
        </p:nvSpPr>
        <p:spPr>
          <a:xfrm rot="16200000" flipV="1">
            <a:off x="5646972" y="2272969"/>
            <a:ext cx="864000" cy="396000"/>
          </a:xfrm>
          <a:prstGeom prst="parallelogram">
            <a:avLst>
              <a:gd name="adj" fmla="val 7648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平行四边形 63"/>
          <p:cNvSpPr/>
          <p:nvPr/>
        </p:nvSpPr>
        <p:spPr>
          <a:xfrm>
            <a:off x="5877031" y="2038968"/>
            <a:ext cx="1872000" cy="302400"/>
          </a:xfrm>
          <a:prstGeom prst="parallelogram">
            <a:avLst>
              <a:gd name="adj" fmla="val 76481"/>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0" name="图片 69"/>
          <p:cNvPicPr>
            <a:picLocks noChangeAspect="1"/>
          </p:cNvPicPr>
          <p:nvPr/>
        </p:nvPicPr>
        <p:blipFill>
          <a:blip r:embed="rId3" cstate="print">
            <a:duotone>
              <a:prstClr val="black"/>
              <a:schemeClr val="tx2">
                <a:lumMod val="75000"/>
                <a:tint val="45000"/>
                <a:satMod val="400000"/>
              </a:schemeClr>
            </a:duotone>
          </a:blip>
          <a:stretch>
            <a:fillRect/>
          </a:stretch>
        </p:blipFill>
        <p:spPr>
          <a:xfrm>
            <a:off x="4427776" y="2184023"/>
            <a:ext cx="556352" cy="556352"/>
          </a:xfrm>
          <a:prstGeom prst="rect">
            <a:avLst/>
          </a:prstGeom>
        </p:spPr>
      </p:pic>
      <p:pic>
        <p:nvPicPr>
          <p:cNvPr id="71" name="图片 70"/>
          <p:cNvPicPr>
            <a:picLocks noChangeAspect="1"/>
          </p:cNvPicPr>
          <p:nvPr/>
        </p:nvPicPr>
        <p:blipFill>
          <a:blip r:embed="rId4" cstate="print">
            <a:duotone>
              <a:prstClr val="black"/>
              <a:schemeClr val="tx2">
                <a:lumMod val="75000"/>
                <a:tint val="45000"/>
                <a:satMod val="400000"/>
              </a:schemeClr>
            </a:duotone>
          </a:blip>
          <a:stretch>
            <a:fillRect/>
          </a:stretch>
        </p:blipFill>
        <p:spPr>
          <a:xfrm>
            <a:off x="6252365" y="1568046"/>
            <a:ext cx="456607" cy="456607"/>
          </a:xfrm>
          <a:prstGeom prst="rect">
            <a:avLst/>
          </a:prstGeom>
        </p:spPr>
      </p:pic>
      <p:pic>
        <p:nvPicPr>
          <p:cNvPr id="72" name="图片 71"/>
          <p:cNvPicPr>
            <a:picLocks noChangeAspect="1"/>
          </p:cNvPicPr>
          <p:nvPr/>
        </p:nvPicPr>
        <p:blipFill>
          <a:blip r:embed="rId5" cstate="print">
            <a:duotone>
              <a:prstClr val="black"/>
              <a:schemeClr val="tx2">
                <a:lumMod val="75000"/>
                <a:tint val="45000"/>
                <a:satMod val="400000"/>
              </a:schemeClr>
            </a:duotone>
          </a:blip>
          <a:stretch>
            <a:fillRect/>
          </a:stretch>
        </p:blipFill>
        <p:spPr>
          <a:xfrm>
            <a:off x="2980356" y="2766875"/>
            <a:ext cx="272187" cy="272187"/>
          </a:xfrm>
          <a:prstGeom prst="rect">
            <a:avLst/>
          </a:prstGeom>
        </p:spPr>
      </p:pic>
      <p:pic>
        <p:nvPicPr>
          <p:cNvPr id="73" name="图片 72"/>
          <p:cNvPicPr>
            <a:picLocks noChangeAspect="1"/>
          </p:cNvPicPr>
          <p:nvPr/>
        </p:nvPicPr>
        <p:blipFill>
          <a:blip r:embed="rId6" cstate="print">
            <a:duotone>
              <a:prstClr val="black"/>
              <a:schemeClr val="tx2">
                <a:lumMod val="75000"/>
                <a:tint val="45000"/>
                <a:satMod val="400000"/>
              </a:schemeClr>
            </a:duotone>
          </a:blip>
          <a:stretch>
            <a:fillRect/>
          </a:stretch>
        </p:blipFill>
        <p:spPr>
          <a:xfrm flipH="1">
            <a:off x="1414837" y="3256042"/>
            <a:ext cx="323757" cy="323757"/>
          </a:xfrm>
          <a:prstGeom prst="rect">
            <a:avLst/>
          </a:prstGeom>
        </p:spPr>
      </p:pic>
      <p:sp>
        <p:nvSpPr>
          <p:cNvPr id="74" name="Shape 198"/>
          <p:cNvSpPr/>
          <p:nvPr/>
        </p:nvSpPr>
        <p:spPr>
          <a:xfrm>
            <a:off x="3237235" y="3158837"/>
            <a:ext cx="542134"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zh-CN" altLang="en-US" sz="1200" b="1" dirty="0" smtClean="0">
                <a:solidFill>
                  <a:schemeClr val="bg1"/>
                </a:solidFill>
              </a:rPr>
              <a:t>天使轮</a:t>
            </a:r>
            <a:endParaRPr sz="1200" b="1" dirty="0">
              <a:solidFill>
                <a:schemeClr val="bg1"/>
              </a:solidFill>
            </a:endParaRPr>
          </a:p>
        </p:txBody>
      </p:sp>
      <p:sp>
        <p:nvSpPr>
          <p:cNvPr id="75" name="Shape 198"/>
          <p:cNvSpPr/>
          <p:nvPr/>
        </p:nvSpPr>
        <p:spPr>
          <a:xfrm>
            <a:off x="4899380" y="2629013"/>
            <a:ext cx="420306"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en-US" altLang="zh-CN" sz="1200" b="1" dirty="0" smtClean="0">
                <a:solidFill>
                  <a:schemeClr val="bg1"/>
                </a:solidFill>
              </a:rPr>
              <a:t>A+</a:t>
            </a:r>
            <a:r>
              <a:rPr lang="zh-CN" altLang="en-US" sz="1200" b="1" dirty="0" smtClean="0">
                <a:solidFill>
                  <a:schemeClr val="bg1"/>
                </a:solidFill>
              </a:rPr>
              <a:t>轮</a:t>
            </a:r>
            <a:endParaRPr sz="1200" b="1" dirty="0">
              <a:solidFill>
                <a:schemeClr val="bg1"/>
              </a:solidFill>
            </a:endParaRPr>
          </a:p>
        </p:txBody>
      </p:sp>
      <p:sp>
        <p:nvSpPr>
          <p:cNvPr id="76" name="Shape 198"/>
          <p:cNvSpPr/>
          <p:nvPr/>
        </p:nvSpPr>
        <p:spPr>
          <a:xfrm>
            <a:off x="6675394" y="2029272"/>
            <a:ext cx="325728"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en-US" altLang="zh-CN" sz="1200" b="1" dirty="0" smtClean="0">
                <a:solidFill>
                  <a:schemeClr val="bg1"/>
                </a:solidFill>
              </a:rPr>
              <a:t>B</a:t>
            </a:r>
            <a:r>
              <a:rPr lang="zh-CN" altLang="en-US" sz="1200" b="1" dirty="0" smtClean="0">
                <a:solidFill>
                  <a:schemeClr val="bg1"/>
                </a:solidFill>
              </a:rPr>
              <a:t>轮</a:t>
            </a:r>
            <a:endParaRPr sz="1200" b="1" dirty="0">
              <a:solidFill>
                <a:schemeClr val="bg1"/>
              </a:solidFill>
            </a:endParaRPr>
          </a:p>
        </p:txBody>
      </p:sp>
      <p:sp>
        <p:nvSpPr>
          <p:cNvPr id="77" name="Shape 198"/>
          <p:cNvSpPr/>
          <p:nvPr/>
        </p:nvSpPr>
        <p:spPr>
          <a:xfrm>
            <a:off x="1687184" y="3675139"/>
            <a:ext cx="530913"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zh-CN" altLang="en-US" sz="1200" b="1" dirty="0" smtClean="0">
                <a:solidFill>
                  <a:schemeClr val="bg1"/>
                </a:solidFill>
              </a:rPr>
              <a:t>种子轮</a:t>
            </a:r>
            <a:endParaRPr sz="1200" b="1" dirty="0">
              <a:solidFill>
                <a:schemeClr val="bg1"/>
              </a:solidFill>
            </a:endParaRPr>
          </a:p>
        </p:txBody>
      </p:sp>
      <p:sp>
        <p:nvSpPr>
          <p:cNvPr id="78" name="Shape 198"/>
          <p:cNvSpPr/>
          <p:nvPr/>
        </p:nvSpPr>
        <p:spPr>
          <a:xfrm>
            <a:off x="3315863" y="2764468"/>
            <a:ext cx="761745"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en-US" altLang="zh-CN" sz="1200" dirty="0" smtClean="0">
                <a:solidFill>
                  <a:schemeClr val="accent2">
                    <a:lumMod val="75000"/>
                  </a:schemeClr>
                </a:solidFill>
              </a:rPr>
              <a:t>100</a:t>
            </a:r>
            <a:r>
              <a:rPr lang="zh-CN" altLang="en-US" sz="1200" dirty="0" smtClean="0">
                <a:solidFill>
                  <a:schemeClr val="accent2">
                    <a:lumMod val="75000"/>
                  </a:schemeClr>
                </a:solidFill>
              </a:rPr>
              <a:t>万美金</a:t>
            </a:r>
            <a:endParaRPr sz="1200" dirty="0">
              <a:solidFill>
                <a:schemeClr val="accent2">
                  <a:lumMod val="75000"/>
                </a:schemeClr>
              </a:solidFill>
            </a:endParaRPr>
          </a:p>
        </p:txBody>
      </p:sp>
      <p:sp>
        <p:nvSpPr>
          <p:cNvPr id="79" name="Shape 198"/>
          <p:cNvSpPr/>
          <p:nvPr/>
        </p:nvSpPr>
        <p:spPr>
          <a:xfrm>
            <a:off x="4961722" y="2228750"/>
            <a:ext cx="761745"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en-US" altLang="zh-CN" sz="1200" dirty="0" smtClean="0">
                <a:solidFill>
                  <a:schemeClr val="accent2">
                    <a:lumMod val="75000"/>
                  </a:schemeClr>
                </a:solidFill>
              </a:rPr>
              <a:t>1</a:t>
            </a:r>
            <a:r>
              <a:rPr lang="zh-CN" altLang="en-US" sz="1200" dirty="0" smtClean="0">
                <a:solidFill>
                  <a:schemeClr val="accent2">
                    <a:lumMod val="75000"/>
                  </a:schemeClr>
                </a:solidFill>
              </a:rPr>
              <a:t>亿人民币</a:t>
            </a:r>
            <a:endParaRPr sz="1200" dirty="0">
              <a:solidFill>
                <a:schemeClr val="accent2">
                  <a:lumMod val="75000"/>
                </a:schemeClr>
              </a:solidFill>
            </a:endParaRPr>
          </a:p>
        </p:txBody>
      </p:sp>
      <p:sp>
        <p:nvSpPr>
          <p:cNvPr id="80" name="Shape 198"/>
          <p:cNvSpPr/>
          <p:nvPr/>
        </p:nvSpPr>
        <p:spPr>
          <a:xfrm>
            <a:off x="6820326" y="1666900"/>
            <a:ext cx="761745" cy="276999"/>
          </a:xfrm>
          <a:prstGeom prst="rect">
            <a:avLst/>
          </a:prstGeom>
          <a:ln w="12700">
            <a:miter lim="400000"/>
          </a:ln>
          <a:extLst>
            <a:ext uri="{C572A759-6A51-4108-AA02-DFA0A04FC94B}">
              <ma14:wrappingTextBoxFlag xmlns:ma14="http://schemas.microsoft.com/office/mac/drawingml/2011/main" val="1"/>
            </a:ext>
          </a:extLst>
        </p:spPr>
        <p:txBody>
          <a:bodyPr wrap="none" lIns="34289" rIns="34289">
            <a:spAutoFit/>
          </a:bodyPr>
          <a:lstStyle>
            <a:lvl1pPr>
              <a:defRPr sz="2000">
                <a:latin typeface="幼圆"/>
                <a:ea typeface="幼圆"/>
                <a:cs typeface="幼圆"/>
                <a:sym typeface="幼圆"/>
              </a:defRPr>
            </a:lvl1pPr>
          </a:lstStyle>
          <a:p>
            <a:pPr lvl="0">
              <a:defRPr sz="1800"/>
            </a:pPr>
            <a:r>
              <a:rPr lang="en-US" altLang="zh-CN" sz="1200" dirty="0" smtClean="0">
                <a:solidFill>
                  <a:schemeClr val="accent2">
                    <a:lumMod val="75000"/>
                  </a:schemeClr>
                </a:solidFill>
              </a:rPr>
              <a:t>3</a:t>
            </a:r>
            <a:r>
              <a:rPr lang="zh-CN" altLang="en-US" sz="1200" dirty="0" smtClean="0">
                <a:solidFill>
                  <a:schemeClr val="accent2">
                    <a:lumMod val="75000"/>
                  </a:schemeClr>
                </a:solidFill>
              </a:rPr>
              <a:t>亿人民币</a:t>
            </a:r>
            <a:endParaRPr sz="1200" dirty="0">
              <a:solidFill>
                <a:schemeClr val="accent2">
                  <a:lumMod val="75000"/>
                </a:schemeClr>
              </a:solidFill>
            </a:endParaRPr>
          </a:p>
        </p:txBody>
      </p:sp>
      <p:sp>
        <p:nvSpPr>
          <p:cNvPr id="81" name="矩形 80"/>
          <p:cNvSpPr/>
          <p:nvPr/>
        </p:nvSpPr>
        <p:spPr>
          <a:xfrm>
            <a:off x="2915608" y="3507854"/>
            <a:ext cx="1377300" cy="276999"/>
          </a:xfrm>
          <a:prstGeom prst="rect">
            <a:avLst/>
          </a:prstGeom>
          <a:ln>
            <a:noFill/>
          </a:ln>
        </p:spPr>
        <p:txBody>
          <a:bodyPr wrap="none">
            <a:spAutoFit/>
          </a:bodyPr>
          <a:lstStyle/>
          <a:p>
            <a:r>
              <a:rPr lang="zh-CN" altLang="en-US" sz="1200" dirty="0" smtClean="0">
                <a:latin typeface="幼圆" charset="0"/>
                <a:ea typeface="幼圆" charset="0"/>
                <a:cs typeface="幼圆" charset="0"/>
              </a:rPr>
              <a:t>* 金沙江创投投资</a:t>
            </a:r>
            <a:endParaRPr lang="zh-CN" altLang="en-US" sz="1200" dirty="0"/>
          </a:p>
        </p:txBody>
      </p:sp>
      <p:sp>
        <p:nvSpPr>
          <p:cNvPr id="82" name="矩形 81"/>
          <p:cNvSpPr/>
          <p:nvPr/>
        </p:nvSpPr>
        <p:spPr>
          <a:xfrm>
            <a:off x="4653933" y="2931790"/>
            <a:ext cx="1223412" cy="276999"/>
          </a:xfrm>
          <a:prstGeom prst="rect">
            <a:avLst/>
          </a:prstGeom>
        </p:spPr>
        <p:txBody>
          <a:bodyPr wrap="none">
            <a:spAutoFit/>
          </a:bodyPr>
          <a:lstStyle/>
          <a:p>
            <a:r>
              <a:rPr lang="zh-CN" altLang="en-US" sz="1200" dirty="0" smtClean="0">
                <a:latin typeface="幼圆" charset="0"/>
                <a:ea typeface="幼圆" charset="0"/>
                <a:cs typeface="幼圆" charset="0"/>
              </a:rPr>
              <a:t>* 雄厚投资领投</a:t>
            </a:r>
            <a:endParaRPr lang="zh-CN" altLang="en-US" sz="1200" dirty="0"/>
          </a:p>
        </p:txBody>
      </p:sp>
      <p:sp>
        <p:nvSpPr>
          <p:cNvPr id="83" name="矩形 82"/>
          <p:cNvSpPr/>
          <p:nvPr/>
        </p:nvSpPr>
        <p:spPr>
          <a:xfrm>
            <a:off x="4634652" y="3158847"/>
            <a:ext cx="1377300" cy="276999"/>
          </a:xfrm>
          <a:prstGeom prst="rect">
            <a:avLst/>
          </a:prstGeom>
        </p:spPr>
        <p:txBody>
          <a:bodyPr wrap="none">
            <a:spAutoFit/>
          </a:bodyPr>
          <a:lstStyle/>
          <a:p>
            <a:r>
              <a:rPr lang="zh-CN" altLang="en-US" sz="1200" dirty="0" smtClean="0">
                <a:latin typeface="幼圆" charset="0"/>
                <a:ea typeface="幼圆" charset="0"/>
                <a:cs typeface="幼圆" charset="0"/>
              </a:rPr>
              <a:t>* 金沙江创投跟投</a:t>
            </a:r>
            <a:endParaRPr lang="zh-CN" altLang="en-US" sz="1200" dirty="0"/>
          </a:p>
        </p:txBody>
      </p:sp>
      <p:sp>
        <p:nvSpPr>
          <p:cNvPr id="84" name="矩形 83"/>
          <p:cNvSpPr/>
          <p:nvPr/>
        </p:nvSpPr>
        <p:spPr>
          <a:xfrm>
            <a:off x="6421972" y="2366759"/>
            <a:ext cx="954107" cy="276999"/>
          </a:xfrm>
          <a:prstGeom prst="rect">
            <a:avLst/>
          </a:prstGeom>
        </p:spPr>
        <p:txBody>
          <a:bodyPr wrap="none">
            <a:spAutoFit/>
          </a:bodyPr>
          <a:lstStyle/>
          <a:p>
            <a:r>
              <a:rPr lang="zh-CN" altLang="en-US" sz="1200" b="1" dirty="0" smtClean="0">
                <a:solidFill>
                  <a:schemeClr val="accent2">
                    <a:lumMod val="75000"/>
                  </a:schemeClr>
                </a:solidFill>
                <a:latin typeface="幼圆" charset="0"/>
                <a:ea typeface="幼圆" charset="0"/>
                <a:cs typeface="幼圆" charset="0"/>
              </a:rPr>
              <a:t>联合投资：</a:t>
            </a:r>
            <a:endParaRPr lang="zh-CN" altLang="en-US" sz="1200" b="1" dirty="0">
              <a:solidFill>
                <a:schemeClr val="accent2">
                  <a:lumMod val="75000"/>
                </a:schemeClr>
              </a:solidFill>
            </a:endParaRPr>
          </a:p>
        </p:txBody>
      </p:sp>
      <p:sp>
        <p:nvSpPr>
          <p:cNvPr id="85" name="矩形 84"/>
          <p:cNvSpPr/>
          <p:nvPr/>
        </p:nvSpPr>
        <p:spPr>
          <a:xfrm>
            <a:off x="6299984" y="2559265"/>
            <a:ext cx="915635" cy="276999"/>
          </a:xfrm>
          <a:prstGeom prst="rect">
            <a:avLst/>
          </a:prstGeom>
        </p:spPr>
        <p:txBody>
          <a:bodyPr wrap="none">
            <a:spAutoFit/>
          </a:bodyPr>
          <a:lstStyle/>
          <a:p>
            <a:r>
              <a:rPr lang="zh-CN" altLang="en-US" sz="1200" dirty="0" smtClean="0">
                <a:latin typeface="幼圆" charset="0"/>
                <a:ea typeface="幼圆" charset="0"/>
                <a:cs typeface="幼圆" charset="0"/>
              </a:rPr>
              <a:t>* 味千中国</a:t>
            </a:r>
            <a:endParaRPr lang="zh-CN" altLang="en-US" sz="1200" dirty="0"/>
          </a:p>
        </p:txBody>
      </p:sp>
      <p:sp>
        <p:nvSpPr>
          <p:cNvPr id="86" name="矩形 85"/>
          <p:cNvSpPr/>
          <p:nvPr/>
        </p:nvSpPr>
        <p:spPr>
          <a:xfrm>
            <a:off x="6299984" y="2751771"/>
            <a:ext cx="1069524" cy="276999"/>
          </a:xfrm>
          <a:prstGeom prst="rect">
            <a:avLst/>
          </a:prstGeom>
        </p:spPr>
        <p:txBody>
          <a:bodyPr wrap="none">
            <a:spAutoFit/>
          </a:bodyPr>
          <a:lstStyle/>
          <a:p>
            <a:r>
              <a:rPr lang="zh-CN" altLang="en-US" sz="1200" dirty="0" smtClean="0">
                <a:latin typeface="幼圆" charset="0"/>
                <a:ea typeface="幼圆" charset="0"/>
                <a:cs typeface="幼圆" charset="0"/>
              </a:rPr>
              <a:t>* 金沙江创投</a:t>
            </a:r>
            <a:endParaRPr lang="zh-CN" altLang="en-US" sz="1200" dirty="0"/>
          </a:p>
        </p:txBody>
      </p:sp>
      <p:sp>
        <p:nvSpPr>
          <p:cNvPr id="87" name="矩形 86"/>
          <p:cNvSpPr/>
          <p:nvPr/>
        </p:nvSpPr>
        <p:spPr>
          <a:xfrm>
            <a:off x="6299984" y="2944277"/>
            <a:ext cx="1223412" cy="276999"/>
          </a:xfrm>
          <a:prstGeom prst="rect">
            <a:avLst/>
          </a:prstGeom>
        </p:spPr>
        <p:txBody>
          <a:bodyPr wrap="none">
            <a:spAutoFit/>
          </a:bodyPr>
          <a:lstStyle/>
          <a:p>
            <a:r>
              <a:rPr lang="zh-CN" altLang="en-US" sz="1200" dirty="0" smtClean="0">
                <a:latin typeface="幼圆" charset="0"/>
                <a:ea typeface="幼圆" charset="0"/>
                <a:cs typeface="幼圆" charset="0"/>
              </a:rPr>
              <a:t>* 上海雄厚投资</a:t>
            </a:r>
            <a:endParaRPr lang="zh-CN" altLang="en-US" sz="1200" dirty="0"/>
          </a:p>
        </p:txBody>
      </p:sp>
      <p:sp>
        <p:nvSpPr>
          <p:cNvPr id="88" name="矩形 87"/>
          <p:cNvSpPr/>
          <p:nvPr/>
        </p:nvSpPr>
        <p:spPr>
          <a:xfrm>
            <a:off x="6299984" y="3136781"/>
            <a:ext cx="1954381" cy="276999"/>
          </a:xfrm>
          <a:prstGeom prst="rect">
            <a:avLst/>
          </a:prstGeom>
        </p:spPr>
        <p:txBody>
          <a:bodyPr wrap="none">
            <a:spAutoFit/>
          </a:bodyPr>
          <a:lstStyle/>
          <a:p>
            <a:r>
              <a:rPr lang="zh-CN" altLang="en-US" sz="1200" dirty="0" smtClean="0">
                <a:latin typeface="幼圆" charset="0"/>
                <a:ea typeface="幼圆" charset="0"/>
                <a:cs typeface="幼圆" charset="0"/>
              </a:rPr>
              <a:t>*</a:t>
            </a:r>
            <a:r>
              <a:rPr lang="zh-CN" altLang="en-US" sz="1200" dirty="0">
                <a:latin typeface="幼圆" charset="0"/>
                <a:ea typeface="幼圆" charset="0"/>
                <a:cs typeface="幼圆" charset="0"/>
              </a:rPr>
              <a:t>其他上市公司个体投资人</a:t>
            </a:r>
            <a:endParaRPr lang="zh-CN" altLang="en-US" sz="1200" dirty="0"/>
          </a:p>
        </p:txBody>
      </p:sp>
      <p:sp>
        <p:nvSpPr>
          <p:cNvPr id="32" name="文本框 31"/>
          <p:cNvSpPr txBox="1"/>
          <p:nvPr/>
        </p:nvSpPr>
        <p:spPr>
          <a:xfrm>
            <a:off x="238923" y="213631"/>
            <a:ext cx="1665841" cy="415498"/>
          </a:xfrm>
          <a:prstGeom prst="rect">
            <a:avLst/>
          </a:prstGeom>
          <a:noFill/>
        </p:spPr>
        <p:txBody>
          <a:bodyPr wrap="none" rtlCol="0">
            <a:spAutoFit/>
          </a:bodyPr>
          <a:lstStyle/>
          <a:p>
            <a:r>
              <a:rPr lang="en-US" altLang="zh-CN" sz="2100" b="1" dirty="0">
                <a:solidFill>
                  <a:srgbClr val="0182F0"/>
                </a:solidFill>
                <a:latin typeface="幼圆" charset="0"/>
                <a:ea typeface="幼圆" charset="0"/>
                <a:cs typeface="幼圆" charset="0"/>
              </a:rPr>
              <a:t>8</a:t>
            </a:r>
            <a:r>
              <a:rPr lang="zh-CN" altLang="en-US" sz="2100" b="1" dirty="0" smtClean="0">
                <a:solidFill>
                  <a:srgbClr val="0182F0"/>
                </a:solidFill>
                <a:latin typeface="幼圆" charset="0"/>
                <a:ea typeface="幼圆" charset="0"/>
                <a:cs typeface="幼圆" charset="0"/>
              </a:rPr>
              <a:t>、融资故事</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00137690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1" name="图片 90"/>
          <p:cNvPicPr>
            <a:picLocks noChangeAspect="1"/>
          </p:cNvPicPr>
          <p:nvPr/>
        </p:nvPicPr>
        <p:blipFill>
          <a:blip r:embed="rId3" cstate="print"/>
          <a:stretch>
            <a:fillRect/>
          </a:stretch>
        </p:blipFill>
        <p:spPr>
          <a:xfrm>
            <a:off x="3539057" y="770537"/>
            <a:ext cx="2160000" cy="721093"/>
          </a:xfrm>
          <a:prstGeom prst="rect">
            <a:avLst/>
          </a:prstGeom>
        </p:spPr>
      </p:pic>
      <p:pic>
        <p:nvPicPr>
          <p:cNvPr id="50" name="图片 49"/>
          <p:cNvPicPr>
            <a:picLocks noChangeAspect="1"/>
          </p:cNvPicPr>
          <p:nvPr/>
        </p:nvPicPr>
        <p:blipFill>
          <a:blip r:embed="rId4" cstate="print"/>
          <a:stretch>
            <a:fillRect/>
          </a:stretch>
        </p:blipFill>
        <p:spPr>
          <a:xfrm>
            <a:off x="4592363" y="3089416"/>
            <a:ext cx="936000" cy="346430"/>
          </a:xfrm>
          <a:prstGeom prst="rect">
            <a:avLst/>
          </a:prstGeom>
        </p:spPr>
      </p:pic>
      <p:pic>
        <p:nvPicPr>
          <p:cNvPr id="43" name="图片 42"/>
          <p:cNvPicPr>
            <a:picLocks noChangeAspect="1"/>
          </p:cNvPicPr>
          <p:nvPr/>
        </p:nvPicPr>
        <p:blipFill>
          <a:blip r:embed="rId5" cstate="print"/>
          <a:stretch>
            <a:fillRect/>
          </a:stretch>
        </p:blipFill>
        <p:spPr>
          <a:xfrm>
            <a:off x="7040635" y="2893172"/>
            <a:ext cx="830706" cy="830706"/>
          </a:xfrm>
          <a:prstGeom prst="rect">
            <a:avLst/>
          </a:prstGeom>
        </p:spPr>
      </p:pic>
      <p:sp>
        <p:nvSpPr>
          <p:cNvPr id="73" name="文本框 12"/>
          <p:cNvSpPr txBox="1"/>
          <p:nvPr/>
        </p:nvSpPr>
        <p:spPr>
          <a:xfrm>
            <a:off x="2339752" y="1419622"/>
            <a:ext cx="4320479" cy="553998"/>
          </a:xfrm>
          <a:prstGeom prst="rect">
            <a:avLst/>
          </a:prstGeom>
          <a:noFill/>
          <a:ln>
            <a:solidFill>
              <a:schemeClr val="bg1">
                <a:lumMod val="85000"/>
              </a:schemeClr>
            </a:solidFill>
          </a:ln>
        </p:spPr>
        <p:txBody>
          <a:bodyPr wrap="square" rtlCol="0">
            <a:spAutoFit/>
          </a:bodyPr>
          <a:lstStyle/>
          <a:p>
            <a:r>
              <a:rPr lang="zh-CN" altLang="en-US" sz="1000" dirty="0" smtClean="0">
                <a:latin typeface="幼圆" charset="0"/>
                <a:ea typeface="幼圆" charset="0"/>
                <a:cs typeface="幼圆" charset="0"/>
                <a:sym typeface="+mn-ea"/>
              </a:rPr>
              <a:t>金沙江创投，</a:t>
            </a:r>
            <a:r>
              <a:rPr lang="zh-CN" altLang="en-US" sz="1000" dirty="0" smtClean="0">
                <a:latin typeface="幼圆" charset="0"/>
                <a:ea typeface="幼圆" charset="0"/>
                <a:cs typeface="幼圆" charset="0"/>
              </a:rPr>
              <a:t>国际顶级创投机构</a:t>
            </a:r>
            <a:r>
              <a:rPr lang="zh-CN" altLang="en-US" sz="1000" dirty="0">
                <a:latin typeface="幼圆" charset="0"/>
                <a:ea typeface="幼圆" charset="0"/>
                <a:cs typeface="幼圆" charset="0"/>
              </a:rPr>
              <a:t>，同时亦是国内移动互联网、</a:t>
            </a:r>
            <a:r>
              <a:rPr lang="en-US" altLang="zh-CN" sz="1000" dirty="0">
                <a:latin typeface="幼圆" charset="0"/>
                <a:ea typeface="幼圆" charset="0"/>
                <a:cs typeface="幼圆" charset="0"/>
              </a:rPr>
              <a:t>O2O</a:t>
            </a:r>
            <a:r>
              <a:rPr lang="zh-CN" altLang="en-US" sz="1000" dirty="0">
                <a:latin typeface="幼圆" charset="0"/>
                <a:ea typeface="幼圆" charset="0"/>
                <a:cs typeface="幼圆" charset="0"/>
              </a:rPr>
              <a:t>领域最成功的投资</a:t>
            </a:r>
            <a:r>
              <a:rPr lang="zh-CN" altLang="en-US" sz="1000" dirty="0" smtClean="0">
                <a:latin typeface="幼圆" charset="0"/>
                <a:ea typeface="幼圆" charset="0"/>
                <a:cs typeface="幼圆" charset="0"/>
              </a:rPr>
              <a:t>机构。如</a:t>
            </a:r>
            <a:r>
              <a:rPr lang="zh-CN" altLang="en-US" sz="1000" dirty="0">
                <a:latin typeface="幼圆" charset="0"/>
                <a:ea typeface="幼圆" charset="0"/>
                <a:cs typeface="幼圆" charset="0"/>
              </a:rPr>
              <a:t>狙击手般精准，</a:t>
            </a:r>
            <a:r>
              <a:rPr lang="zh-CN" altLang="en-US" sz="1000" dirty="0" smtClean="0">
                <a:latin typeface="幼圆" charset="0"/>
                <a:ea typeface="幼圆" charset="0"/>
                <a:cs typeface="幼圆" charset="0"/>
              </a:rPr>
              <a:t>在每一个风口行业都有成功投资案例，投资了众多上市公司和</a:t>
            </a:r>
            <a:r>
              <a:rPr lang="zh-CN" altLang="en-US" sz="1000" dirty="0">
                <a:latin typeface="幼圆" charset="0"/>
                <a:ea typeface="幼圆" charset="0"/>
                <a:cs typeface="幼圆" charset="0"/>
              </a:rPr>
              <a:t>行业独角</a:t>
            </a:r>
            <a:r>
              <a:rPr lang="zh-CN" altLang="en-US" sz="1000" dirty="0" smtClean="0">
                <a:latin typeface="幼圆" charset="0"/>
                <a:ea typeface="幼圆" charset="0"/>
                <a:cs typeface="幼圆" charset="0"/>
              </a:rPr>
              <a:t>兽的早期阶段。</a:t>
            </a:r>
          </a:p>
        </p:txBody>
      </p:sp>
      <p:sp>
        <p:nvSpPr>
          <p:cNvPr id="5" name="矩形 4"/>
          <p:cNvSpPr/>
          <p:nvPr/>
        </p:nvSpPr>
        <p:spPr>
          <a:xfrm>
            <a:off x="519240" y="4301260"/>
            <a:ext cx="7286297" cy="276999"/>
          </a:xfrm>
          <a:prstGeom prst="rect">
            <a:avLst/>
          </a:prstGeom>
        </p:spPr>
        <p:txBody>
          <a:bodyPr wrap="square">
            <a:spAutoFit/>
          </a:bodyPr>
          <a:lstStyle/>
          <a:p>
            <a:r>
              <a:rPr lang="zh-CN" altLang="en-US" sz="1200" b="1" dirty="0">
                <a:solidFill>
                  <a:schemeClr val="accent2">
                    <a:lumMod val="50000"/>
                  </a:schemeClr>
                </a:solidFill>
                <a:latin typeface="幼圆" charset="0"/>
                <a:ea typeface="幼圆" charset="0"/>
                <a:cs typeface="幼圆" charset="0"/>
              </a:rPr>
              <a:t>从掌贝天使轮开始，金沙江持续投资了掌贝的天使轮、</a:t>
            </a:r>
            <a:r>
              <a:rPr lang="en-US" altLang="zh-CN" sz="1200" b="1" dirty="0">
                <a:solidFill>
                  <a:schemeClr val="accent2">
                    <a:lumMod val="50000"/>
                  </a:schemeClr>
                </a:solidFill>
                <a:latin typeface="幼圆" charset="0"/>
                <a:ea typeface="幼圆" charset="0"/>
                <a:cs typeface="幼圆" charset="0"/>
              </a:rPr>
              <a:t>A+</a:t>
            </a:r>
            <a:r>
              <a:rPr lang="zh-CN" altLang="en-US" sz="1200" b="1" dirty="0">
                <a:solidFill>
                  <a:schemeClr val="accent2">
                    <a:lumMod val="50000"/>
                  </a:schemeClr>
                </a:solidFill>
                <a:latin typeface="幼圆" charset="0"/>
                <a:ea typeface="幼圆" charset="0"/>
                <a:cs typeface="幼圆" charset="0"/>
              </a:rPr>
              <a:t>轮、</a:t>
            </a:r>
            <a:r>
              <a:rPr lang="en-US" altLang="zh-CN" sz="1200" b="1" dirty="0">
                <a:solidFill>
                  <a:schemeClr val="accent2">
                    <a:lumMod val="50000"/>
                  </a:schemeClr>
                </a:solidFill>
                <a:latin typeface="幼圆" charset="0"/>
                <a:ea typeface="幼圆" charset="0"/>
                <a:cs typeface="幼圆" charset="0"/>
              </a:rPr>
              <a:t>B</a:t>
            </a:r>
            <a:r>
              <a:rPr lang="zh-CN" altLang="en-US" sz="1200" b="1" dirty="0">
                <a:solidFill>
                  <a:schemeClr val="accent2">
                    <a:lumMod val="50000"/>
                  </a:schemeClr>
                </a:solidFill>
                <a:latin typeface="幼圆" charset="0"/>
                <a:ea typeface="幼圆" charset="0"/>
                <a:cs typeface="幼圆" charset="0"/>
              </a:rPr>
              <a:t>轮，成为掌贝最核心的投资方之一。</a:t>
            </a:r>
          </a:p>
        </p:txBody>
      </p:sp>
      <p:cxnSp>
        <p:nvCxnSpPr>
          <p:cNvPr id="9" name="直线连接符 8"/>
          <p:cNvCxnSpPr/>
          <p:nvPr/>
        </p:nvCxnSpPr>
        <p:spPr>
          <a:xfrm>
            <a:off x="4427984" y="1945988"/>
            <a:ext cx="0" cy="40170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H="1" flipV="1">
            <a:off x="1143410" y="2339923"/>
            <a:ext cx="4436702" cy="7765"/>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486476" y="1995686"/>
            <a:ext cx="2013516" cy="276999"/>
          </a:xfrm>
          <a:prstGeom prst="rect">
            <a:avLst/>
          </a:prstGeom>
        </p:spPr>
        <p:txBody>
          <a:bodyPr wrap="square">
            <a:spAutoFit/>
          </a:bodyPr>
          <a:lstStyle/>
          <a:p>
            <a:r>
              <a:rPr lang="zh-CN" altLang="en-US" sz="1200" dirty="0" smtClean="0">
                <a:solidFill>
                  <a:schemeClr val="accent2">
                    <a:lumMod val="75000"/>
                  </a:schemeClr>
                </a:solidFill>
                <a:latin typeface="幼圆" charset="0"/>
                <a:ea typeface="幼圆" charset="0"/>
                <a:cs typeface="幼圆" charset="0"/>
                <a:sym typeface="+mn-ea"/>
              </a:rPr>
              <a:t>金沙江创投部分投资案例</a:t>
            </a:r>
            <a:endParaRPr lang="zh-CN" altLang="en-US" sz="1200" dirty="0">
              <a:solidFill>
                <a:schemeClr val="accent2">
                  <a:lumMod val="75000"/>
                </a:schemeClr>
              </a:solidFill>
              <a:latin typeface="幼圆" charset="0"/>
              <a:ea typeface="幼圆" charset="0"/>
              <a:cs typeface="幼圆" charset="0"/>
            </a:endParaRPr>
          </a:p>
        </p:txBody>
      </p:sp>
      <p:cxnSp>
        <p:nvCxnSpPr>
          <p:cNvPr id="16" name="直线连接符 15"/>
          <p:cNvCxnSpPr/>
          <p:nvPr/>
        </p:nvCxnSpPr>
        <p:spPr>
          <a:xfrm flipH="1">
            <a:off x="4952430" y="2347688"/>
            <a:ext cx="2432311" cy="1"/>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1010921" y="2710724"/>
            <a:ext cx="607859" cy="261610"/>
          </a:xfrm>
          <a:prstGeom prst="rect">
            <a:avLst/>
          </a:prstGeom>
        </p:spPr>
        <p:txBody>
          <a:bodyPr wrap="none">
            <a:spAutoFit/>
          </a:bodyPr>
          <a:lstStyle/>
          <a:p>
            <a:r>
              <a:rPr lang="zh-CN" altLang="en-US" sz="1100" dirty="0">
                <a:solidFill>
                  <a:schemeClr val="tx1">
                    <a:lumMod val="75000"/>
                    <a:lumOff val="25000"/>
                  </a:schemeClr>
                </a:solidFill>
                <a:latin typeface="幼圆" charset="0"/>
                <a:ea typeface="幼圆" charset="0"/>
                <a:cs typeface="幼圆" charset="0"/>
                <a:sym typeface="+mn-ea"/>
              </a:rPr>
              <a:t>去</a:t>
            </a:r>
            <a:r>
              <a:rPr lang="zh-CN" altLang="en-US" sz="1100" dirty="0" smtClean="0">
                <a:solidFill>
                  <a:schemeClr val="tx1">
                    <a:lumMod val="75000"/>
                    <a:lumOff val="25000"/>
                  </a:schemeClr>
                </a:solidFill>
                <a:latin typeface="幼圆" charset="0"/>
                <a:ea typeface="幼圆" charset="0"/>
                <a:cs typeface="幼圆" charset="0"/>
                <a:sym typeface="+mn-ea"/>
              </a:rPr>
              <a:t>哪儿</a:t>
            </a:r>
          </a:p>
        </p:txBody>
      </p:sp>
      <p:sp>
        <p:nvSpPr>
          <p:cNvPr id="21" name="矩形 20"/>
          <p:cNvSpPr/>
          <p:nvPr/>
        </p:nvSpPr>
        <p:spPr>
          <a:xfrm>
            <a:off x="827584" y="3673450"/>
            <a:ext cx="912409"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sym typeface="+mn-ea"/>
              </a:rPr>
              <a:t>美国纳斯达克上市公司</a:t>
            </a:r>
            <a:endParaRPr lang="zh-CN" altLang="en-US" sz="1000" dirty="0">
              <a:latin typeface="幼圆" charset="0"/>
              <a:ea typeface="幼圆" charset="0"/>
              <a:cs typeface="幼圆" charset="0"/>
            </a:endParaRPr>
          </a:p>
        </p:txBody>
      </p:sp>
      <p:sp>
        <p:nvSpPr>
          <p:cNvPr id="23" name="矩形 22"/>
          <p:cNvSpPr/>
          <p:nvPr/>
        </p:nvSpPr>
        <p:spPr>
          <a:xfrm>
            <a:off x="5840968" y="3680788"/>
            <a:ext cx="924329"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sym typeface="+mn-ea"/>
              </a:rPr>
              <a:t>智慧店铺开创者</a:t>
            </a:r>
            <a:endParaRPr lang="zh-CN" altLang="en-US" sz="1000" dirty="0">
              <a:latin typeface="幼圆" charset="0"/>
              <a:ea typeface="幼圆" charset="0"/>
              <a:cs typeface="幼圆" charset="0"/>
            </a:endParaRPr>
          </a:p>
        </p:txBody>
      </p:sp>
      <p:sp>
        <p:nvSpPr>
          <p:cNvPr id="25" name="矩形 24"/>
          <p:cNvSpPr/>
          <p:nvPr/>
        </p:nvSpPr>
        <p:spPr>
          <a:xfrm>
            <a:off x="7040635" y="3680788"/>
            <a:ext cx="1006554" cy="400110"/>
          </a:xfrm>
          <a:prstGeom prst="rect">
            <a:avLst/>
          </a:prstGeom>
          <a:ln w="6350">
            <a:solidFill>
              <a:schemeClr val="bg1">
                <a:lumMod val="85000"/>
              </a:schemeClr>
            </a:solidFill>
          </a:ln>
        </p:spPr>
        <p:txBody>
          <a:bodyPr wrap="square">
            <a:spAutoFit/>
          </a:bodyPr>
          <a:lstStyle/>
          <a:p>
            <a:r>
              <a:rPr lang="zh-CN" altLang="en-US" sz="1000" dirty="0"/>
              <a:t>海淘领域新独角兽</a:t>
            </a:r>
            <a:endParaRPr lang="zh-CN" altLang="en-US" sz="1000" dirty="0">
              <a:latin typeface="幼圆" charset="0"/>
              <a:ea typeface="幼圆" charset="0"/>
              <a:cs typeface="幼圆" charset="0"/>
            </a:endParaRPr>
          </a:p>
        </p:txBody>
      </p:sp>
      <p:sp>
        <p:nvSpPr>
          <p:cNvPr id="27" name="矩形 26"/>
          <p:cNvSpPr/>
          <p:nvPr/>
        </p:nvSpPr>
        <p:spPr>
          <a:xfrm>
            <a:off x="2000075" y="3683808"/>
            <a:ext cx="1215127"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rPr>
              <a:t>估值超</a:t>
            </a:r>
            <a:r>
              <a:rPr lang="en-US" altLang="zh-CN" sz="1000" dirty="0">
                <a:latin typeface="幼圆" charset="0"/>
                <a:ea typeface="幼圆" charset="0"/>
                <a:cs typeface="幼圆" charset="0"/>
              </a:rPr>
              <a:t>3</a:t>
            </a:r>
            <a:r>
              <a:rPr lang="en-US" altLang="zh-CN" sz="1000" dirty="0" smtClean="0">
                <a:latin typeface="幼圆" charset="0"/>
                <a:ea typeface="幼圆" charset="0"/>
                <a:cs typeface="幼圆" charset="0"/>
              </a:rPr>
              <a:t>00</a:t>
            </a:r>
            <a:r>
              <a:rPr lang="zh-CN" altLang="en-US" sz="1000" dirty="0" smtClean="0">
                <a:latin typeface="幼圆" charset="0"/>
                <a:ea typeface="幼圆" charset="0"/>
                <a:cs typeface="幼圆" charset="0"/>
              </a:rPr>
              <a:t>亿美金的出行领域巨头</a:t>
            </a:r>
            <a:endParaRPr lang="zh-CN" altLang="en-US" sz="1000" dirty="0">
              <a:latin typeface="幼圆" charset="0"/>
              <a:ea typeface="幼圆" charset="0"/>
              <a:cs typeface="幼圆" charset="0"/>
            </a:endParaRPr>
          </a:p>
        </p:txBody>
      </p:sp>
      <p:cxnSp>
        <p:nvCxnSpPr>
          <p:cNvPr id="31" name="直线连接符 30"/>
          <p:cNvCxnSpPr/>
          <p:nvPr/>
        </p:nvCxnSpPr>
        <p:spPr>
          <a:xfrm>
            <a:off x="2465655" y="2328353"/>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7920553" y="2580415"/>
            <a:ext cx="502061" cy="369332"/>
          </a:xfrm>
          <a:prstGeom prst="rect">
            <a:avLst/>
          </a:prstGeom>
        </p:spPr>
        <p:txBody>
          <a:bodyPr wrap="none">
            <a:spAutoFit/>
          </a:bodyPr>
          <a:lstStyle/>
          <a:p>
            <a:r>
              <a:rPr lang="en-US" altLang="zh-CN" smtClean="0"/>
              <a:t>……</a:t>
            </a:r>
            <a:endParaRPr lang="zh-CN" altLang="en-US" dirty="0"/>
          </a:p>
        </p:txBody>
      </p:sp>
      <p:pic>
        <p:nvPicPr>
          <p:cNvPr id="38" name="图片 37"/>
          <p:cNvPicPr>
            <a:picLocks noChangeAspect="1"/>
          </p:cNvPicPr>
          <p:nvPr/>
        </p:nvPicPr>
        <p:blipFill>
          <a:blip r:embed="rId6" cstate="print"/>
          <a:stretch>
            <a:fillRect/>
          </a:stretch>
        </p:blipFill>
        <p:spPr>
          <a:xfrm>
            <a:off x="884051" y="2968908"/>
            <a:ext cx="900000" cy="442090"/>
          </a:xfrm>
          <a:prstGeom prst="rect">
            <a:avLst/>
          </a:prstGeom>
        </p:spPr>
      </p:pic>
      <p:pic>
        <p:nvPicPr>
          <p:cNvPr id="40" name="图片 39"/>
          <p:cNvPicPr>
            <a:picLocks noChangeAspect="1"/>
          </p:cNvPicPr>
          <p:nvPr/>
        </p:nvPicPr>
        <p:blipFill>
          <a:blip r:embed="rId7" cstate="print"/>
          <a:stretch>
            <a:fillRect/>
          </a:stretch>
        </p:blipFill>
        <p:spPr>
          <a:xfrm>
            <a:off x="2229995" y="2931870"/>
            <a:ext cx="720000" cy="720000"/>
          </a:xfrm>
          <a:prstGeom prst="rect">
            <a:avLst/>
          </a:prstGeom>
        </p:spPr>
      </p:pic>
      <p:pic>
        <p:nvPicPr>
          <p:cNvPr id="41" name="图片 40"/>
          <p:cNvPicPr>
            <a:picLocks noChangeAspect="1"/>
          </p:cNvPicPr>
          <p:nvPr/>
        </p:nvPicPr>
        <p:blipFill>
          <a:blip r:embed="rId8"/>
          <a:stretch>
            <a:fillRect/>
          </a:stretch>
        </p:blipFill>
        <p:spPr>
          <a:xfrm>
            <a:off x="3440235" y="2918097"/>
            <a:ext cx="900000" cy="661765"/>
          </a:xfrm>
          <a:prstGeom prst="rect">
            <a:avLst/>
          </a:prstGeom>
        </p:spPr>
      </p:pic>
      <p:sp>
        <p:nvSpPr>
          <p:cNvPr id="44" name="矩形 43"/>
          <p:cNvSpPr/>
          <p:nvPr/>
        </p:nvSpPr>
        <p:spPr>
          <a:xfrm>
            <a:off x="2182832" y="2664028"/>
            <a:ext cx="748923"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滴滴出行</a:t>
            </a:r>
          </a:p>
        </p:txBody>
      </p:sp>
      <p:sp>
        <p:nvSpPr>
          <p:cNvPr id="45" name="矩形 44"/>
          <p:cNvSpPr/>
          <p:nvPr/>
        </p:nvSpPr>
        <p:spPr>
          <a:xfrm>
            <a:off x="3551322" y="2671791"/>
            <a:ext cx="748923"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兰亭集势</a:t>
            </a:r>
          </a:p>
        </p:txBody>
      </p:sp>
      <p:sp>
        <p:nvSpPr>
          <p:cNvPr id="46" name="矩形 45"/>
          <p:cNvSpPr/>
          <p:nvPr/>
        </p:nvSpPr>
        <p:spPr>
          <a:xfrm>
            <a:off x="7135363" y="2701104"/>
            <a:ext cx="607859"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小红书</a:t>
            </a:r>
          </a:p>
        </p:txBody>
      </p:sp>
      <p:sp>
        <p:nvSpPr>
          <p:cNvPr id="48" name="矩形 47"/>
          <p:cNvSpPr/>
          <p:nvPr/>
        </p:nvSpPr>
        <p:spPr>
          <a:xfrm>
            <a:off x="6018549" y="2703130"/>
            <a:ext cx="466794"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掌贝</a:t>
            </a:r>
          </a:p>
        </p:txBody>
      </p:sp>
      <p:sp>
        <p:nvSpPr>
          <p:cNvPr id="49" name="矩形 48"/>
          <p:cNvSpPr/>
          <p:nvPr/>
        </p:nvSpPr>
        <p:spPr>
          <a:xfrm>
            <a:off x="4715599" y="2703130"/>
            <a:ext cx="607859"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饿了么</a:t>
            </a:r>
          </a:p>
        </p:txBody>
      </p:sp>
      <p:pic>
        <p:nvPicPr>
          <p:cNvPr id="53" name="图片 5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16499" y="3039854"/>
            <a:ext cx="936000" cy="468000"/>
          </a:xfrm>
          <a:prstGeom prst="rect">
            <a:avLst/>
          </a:prstGeom>
        </p:spPr>
      </p:pic>
      <p:sp>
        <p:nvSpPr>
          <p:cNvPr id="68" name="矩形 67"/>
          <p:cNvSpPr/>
          <p:nvPr/>
        </p:nvSpPr>
        <p:spPr>
          <a:xfrm>
            <a:off x="4616341" y="3680788"/>
            <a:ext cx="924329"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sym typeface="+mn-ea"/>
              </a:rPr>
              <a:t>外卖</a:t>
            </a:r>
            <a:r>
              <a:rPr lang="en-US" altLang="zh-CN" sz="1000" dirty="0" smtClean="0">
                <a:latin typeface="幼圆" charset="0"/>
                <a:ea typeface="幼圆" charset="0"/>
                <a:cs typeface="幼圆" charset="0"/>
                <a:sym typeface="+mn-ea"/>
              </a:rPr>
              <a:t>O2O</a:t>
            </a:r>
            <a:r>
              <a:rPr lang="zh-CN" altLang="en-US" sz="1000" dirty="0" smtClean="0">
                <a:latin typeface="幼圆" charset="0"/>
                <a:ea typeface="幼圆" charset="0"/>
                <a:cs typeface="幼圆" charset="0"/>
                <a:sym typeface="+mn-ea"/>
              </a:rPr>
              <a:t>领域的独角兽</a:t>
            </a:r>
            <a:endParaRPr lang="zh-CN" altLang="en-US" sz="1000" dirty="0">
              <a:latin typeface="幼圆" charset="0"/>
              <a:ea typeface="幼圆" charset="0"/>
              <a:cs typeface="幼圆" charset="0"/>
            </a:endParaRPr>
          </a:p>
        </p:txBody>
      </p:sp>
      <p:sp>
        <p:nvSpPr>
          <p:cNvPr id="69" name="矩形 68"/>
          <p:cNvSpPr/>
          <p:nvPr/>
        </p:nvSpPr>
        <p:spPr>
          <a:xfrm>
            <a:off x="3463618" y="3673077"/>
            <a:ext cx="924329"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sym typeface="+mn-ea"/>
              </a:rPr>
              <a:t>美国纳斯达克上市公司</a:t>
            </a:r>
            <a:endParaRPr lang="zh-CN" altLang="en-US" sz="1000" dirty="0">
              <a:latin typeface="幼圆" charset="0"/>
              <a:ea typeface="幼圆" charset="0"/>
              <a:cs typeface="幼圆" charset="0"/>
            </a:endParaRPr>
          </a:p>
        </p:txBody>
      </p:sp>
      <p:cxnSp>
        <p:nvCxnSpPr>
          <p:cNvPr id="82" name="直线连接符 81"/>
          <p:cNvCxnSpPr/>
          <p:nvPr/>
        </p:nvCxnSpPr>
        <p:spPr>
          <a:xfrm>
            <a:off x="1150568" y="2337244"/>
            <a:ext cx="870" cy="330531"/>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839429" y="2320517"/>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4952403" y="2347688"/>
            <a:ext cx="0" cy="338749"/>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6175565" y="2351833"/>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6" name="直线连接符 85"/>
          <p:cNvCxnSpPr/>
          <p:nvPr/>
        </p:nvCxnSpPr>
        <p:spPr>
          <a:xfrm>
            <a:off x="7384741" y="2349846"/>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238922" y="213631"/>
            <a:ext cx="5197173" cy="415498"/>
          </a:xfrm>
          <a:prstGeom prst="rect">
            <a:avLst/>
          </a:prstGeom>
          <a:noFill/>
        </p:spPr>
        <p:txBody>
          <a:bodyPr wrap="square" rtlCol="0">
            <a:spAutoFit/>
          </a:bodyPr>
          <a:lstStyle/>
          <a:p>
            <a:pPr algn="just"/>
            <a:r>
              <a:rPr lang="en-US" altLang="zh-CN" sz="2100" b="1" dirty="0" smtClean="0">
                <a:solidFill>
                  <a:srgbClr val="0182F0"/>
                </a:solidFill>
                <a:latin typeface="幼圆" charset="0"/>
                <a:ea typeface="幼圆" charset="0"/>
                <a:cs typeface="幼圆" charset="0"/>
              </a:rPr>
              <a:t>9</a:t>
            </a:r>
            <a:r>
              <a:rPr lang="zh-CN" altLang="en-US" sz="2100" b="1" dirty="0" smtClean="0">
                <a:solidFill>
                  <a:srgbClr val="0182F0"/>
                </a:solidFill>
                <a:latin typeface="幼圆" charset="0"/>
                <a:ea typeface="幼圆" charset="0"/>
                <a:cs typeface="幼圆" charset="0"/>
              </a:rPr>
              <a:t>、投资团队：金沙江创投</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06799991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99695" y="627534"/>
            <a:ext cx="1076097" cy="809965"/>
          </a:xfrm>
          <a:prstGeom prst="rect">
            <a:avLst/>
          </a:prstGeom>
        </p:spPr>
      </p:pic>
      <p:pic>
        <p:nvPicPr>
          <p:cNvPr id="10" name="图片 9"/>
          <p:cNvPicPr>
            <a:picLocks noChangeAspect="1"/>
          </p:cNvPicPr>
          <p:nvPr/>
        </p:nvPicPr>
        <p:blipFill>
          <a:blip r:embed="rId4"/>
          <a:stretch>
            <a:fillRect/>
          </a:stretch>
        </p:blipFill>
        <p:spPr>
          <a:xfrm>
            <a:off x="6109842" y="2989090"/>
            <a:ext cx="612000" cy="612000"/>
          </a:xfrm>
          <a:prstGeom prst="rect">
            <a:avLst/>
          </a:prstGeom>
        </p:spPr>
      </p:pic>
      <p:sp>
        <p:nvSpPr>
          <p:cNvPr id="73" name="文本框 12"/>
          <p:cNvSpPr txBox="1"/>
          <p:nvPr/>
        </p:nvSpPr>
        <p:spPr>
          <a:xfrm>
            <a:off x="2122177" y="1417054"/>
            <a:ext cx="4788760" cy="553998"/>
          </a:xfrm>
          <a:prstGeom prst="rect">
            <a:avLst/>
          </a:prstGeom>
          <a:noFill/>
          <a:ln>
            <a:solidFill>
              <a:schemeClr val="bg1">
                <a:lumMod val="85000"/>
              </a:schemeClr>
            </a:solidFill>
          </a:ln>
        </p:spPr>
        <p:txBody>
          <a:bodyPr wrap="square" rtlCol="0">
            <a:spAutoFit/>
          </a:bodyPr>
          <a:lstStyle/>
          <a:p>
            <a:r>
              <a:rPr lang="zh-CN" altLang="en-US" sz="1000" dirty="0" smtClean="0">
                <a:latin typeface="幼圆" charset="0"/>
                <a:ea typeface="幼圆" charset="0"/>
                <a:cs typeface="幼圆" charset="0"/>
                <a:sym typeface="+mn-ea"/>
              </a:rPr>
              <a:t>雄厚资本，是由</a:t>
            </a:r>
            <a:r>
              <a:rPr lang="zh-CN" altLang="en-US" sz="1000" dirty="0" smtClean="0">
                <a:latin typeface="幼圆" charset="0"/>
                <a:ea typeface="幼圆" charset="0"/>
                <a:cs typeface="幼圆" charset="0"/>
              </a:rPr>
              <a:t>连续</a:t>
            </a:r>
            <a:r>
              <a:rPr lang="zh-CN" altLang="en-US" sz="1000" dirty="0">
                <a:latin typeface="幼圆" charset="0"/>
                <a:ea typeface="幼圆" charset="0"/>
                <a:cs typeface="幼圆" charset="0"/>
              </a:rPr>
              <a:t>创业家、具实操经验的国际投资银行家、及来自产业界专业人士共同</a:t>
            </a:r>
            <a:r>
              <a:rPr lang="zh-CN" altLang="en-US" sz="1000" dirty="0" smtClean="0">
                <a:latin typeface="幼圆" charset="0"/>
                <a:ea typeface="幼圆" charset="0"/>
                <a:cs typeface="幼圆" charset="0"/>
              </a:rPr>
              <a:t>组成的</a:t>
            </a:r>
            <a:r>
              <a:rPr lang="zh-CN" altLang="en-US" sz="1000" dirty="0" smtClean="0">
                <a:latin typeface="幼圆" charset="0"/>
                <a:ea typeface="幼圆" charset="0"/>
                <a:cs typeface="幼圆" charset="0"/>
                <a:sym typeface="+mn-ea"/>
              </a:rPr>
              <a:t>顶级投资机构，旗下</a:t>
            </a:r>
            <a:r>
              <a:rPr lang="zh-CN" altLang="en-US" sz="1000" dirty="0" smtClean="0">
                <a:latin typeface="幼圆" charset="0"/>
                <a:ea typeface="幼圆" charset="0"/>
                <a:cs typeface="幼圆" charset="0"/>
              </a:rPr>
              <a:t>管理</a:t>
            </a:r>
            <a:r>
              <a:rPr lang="zh-CN" altLang="en-US" sz="1000" dirty="0">
                <a:latin typeface="幼圆" charset="0"/>
                <a:ea typeface="幼圆" charset="0"/>
                <a:cs typeface="幼圆" charset="0"/>
              </a:rPr>
              <a:t>的基金资产超过</a:t>
            </a:r>
            <a:r>
              <a:rPr lang="en-US" altLang="zh-CN" sz="1000" dirty="0">
                <a:latin typeface="幼圆" charset="0"/>
                <a:ea typeface="幼圆" charset="0"/>
                <a:cs typeface="幼圆" charset="0"/>
              </a:rPr>
              <a:t>5</a:t>
            </a:r>
            <a:r>
              <a:rPr lang="zh-CN" altLang="en-US" sz="1000" dirty="0">
                <a:latin typeface="幼圆" charset="0"/>
                <a:ea typeface="幼圆" charset="0"/>
                <a:cs typeface="幼圆" charset="0"/>
              </a:rPr>
              <a:t>亿美金</a:t>
            </a:r>
            <a:r>
              <a:rPr lang="zh-CN" altLang="en-US" sz="1000" dirty="0" smtClean="0">
                <a:latin typeface="幼圆" charset="0"/>
                <a:ea typeface="幼圆" charset="0"/>
                <a:cs typeface="幼圆" charset="0"/>
              </a:rPr>
              <a:t>，投资了包括数家上市公司在内的众多行业的优秀公司。</a:t>
            </a:r>
            <a:endParaRPr lang="zh-CN" altLang="en-US" sz="1000" dirty="0">
              <a:latin typeface="幼圆" charset="0"/>
              <a:ea typeface="幼圆" charset="0"/>
              <a:cs typeface="幼圆" charset="0"/>
            </a:endParaRPr>
          </a:p>
        </p:txBody>
      </p:sp>
      <p:sp>
        <p:nvSpPr>
          <p:cNvPr id="5" name="矩形 4"/>
          <p:cNvSpPr/>
          <p:nvPr/>
        </p:nvSpPr>
        <p:spPr>
          <a:xfrm>
            <a:off x="597253" y="4480300"/>
            <a:ext cx="7286297" cy="276999"/>
          </a:xfrm>
          <a:prstGeom prst="rect">
            <a:avLst/>
          </a:prstGeom>
        </p:spPr>
        <p:txBody>
          <a:bodyPr wrap="square">
            <a:spAutoFit/>
          </a:bodyPr>
          <a:lstStyle/>
          <a:p>
            <a:r>
              <a:rPr lang="zh-CN" altLang="en-US" sz="1200" b="1" dirty="0">
                <a:solidFill>
                  <a:schemeClr val="accent2">
                    <a:lumMod val="50000"/>
                  </a:schemeClr>
                </a:solidFill>
                <a:latin typeface="幼圆" charset="0"/>
                <a:ea typeface="幼圆" charset="0"/>
                <a:cs typeface="幼圆" charset="0"/>
              </a:rPr>
              <a:t>从</a:t>
            </a:r>
            <a:r>
              <a:rPr lang="zh-CN" altLang="en-US" sz="1200" b="1" dirty="0" smtClean="0">
                <a:solidFill>
                  <a:schemeClr val="accent2">
                    <a:lumMod val="50000"/>
                  </a:schemeClr>
                </a:solidFill>
                <a:latin typeface="幼圆" charset="0"/>
                <a:ea typeface="幼圆" charset="0"/>
                <a:cs typeface="幼圆" charset="0"/>
              </a:rPr>
              <a:t>掌贝</a:t>
            </a:r>
            <a:r>
              <a:rPr lang="en-US" altLang="zh-CN" sz="1200" b="1" dirty="0" smtClean="0">
                <a:solidFill>
                  <a:schemeClr val="accent2">
                    <a:lumMod val="50000"/>
                  </a:schemeClr>
                </a:solidFill>
                <a:latin typeface="幼圆" charset="0"/>
                <a:ea typeface="幼圆" charset="0"/>
                <a:cs typeface="幼圆" charset="0"/>
              </a:rPr>
              <a:t>A+</a:t>
            </a:r>
            <a:r>
              <a:rPr lang="zh-CN" altLang="en-US" sz="1200" b="1" dirty="0" smtClean="0">
                <a:solidFill>
                  <a:schemeClr val="accent2">
                    <a:lumMod val="50000"/>
                  </a:schemeClr>
                </a:solidFill>
                <a:latin typeface="幼圆" charset="0"/>
                <a:ea typeface="幼圆" charset="0"/>
                <a:cs typeface="幼圆" charset="0"/>
              </a:rPr>
              <a:t>轮</a:t>
            </a:r>
            <a:r>
              <a:rPr lang="zh-CN" altLang="en-US" sz="1200" b="1" dirty="0">
                <a:solidFill>
                  <a:schemeClr val="accent2">
                    <a:lumMod val="50000"/>
                  </a:schemeClr>
                </a:solidFill>
                <a:latin typeface="幼圆" charset="0"/>
                <a:ea typeface="幼圆" charset="0"/>
                <a:cs typeface="幼圆" charset="0"/>
              </a:rPr>
              <a:t>开始</a:t>
            </a:r>
            <a:r>
              <a:rPr lang="zh-CN" altLang="en-US" sz="1200" b="1" dirty="0" smtClean="0">
                <a:solidFill>
                  <a:schemeClr val="accent2">
                    <a:lumMod val="50000"/>
                  </a:schemeClr>
                </a:solidFill>
                <a:latin typeface="幼圆" charset="0"/>
                <a:ea typeface="幼圆" charset="0"/>
                <a:cs typeface="幼圆" charset="0"/>
              </a:rPr>
              <a:t>，雄厚资本持续</a:t>
            </a:r>
            <a:r>
              <a:rPr lang="zh-CN" altLang="en-US" sz="1200" b="1" dirty="0">
                <a:solidFill>
                  <a:schemeClr val="accent2">
                    <a:lumMod val="50000"/>
                  </a:schemeClr>
                </a:solidFill>
                <a:latin typeface="幼圆" charset="0"/>
                <a:ea typeface="幼圆" charset="0"/>
                <a:cs typeface="幼圆" charset="0"/>
              </a:rPr>
              <a:t>投资了掌贝</a:t>
            </a:r>
            <a:r>
              <a:rPr lang="zh-CN" altLang="en-US" sz="1200" b="1" dirty="0" smtClean="0">
                <a:solidFill>
                  <a:schemeClr val="accent2">
                    <a:lumMod val="50000"/>
                  </a:schemeClr>
                </a:solidFill>
                <a:latin typeface="幼圆" charset="0"/>
                <a:ea typeface="幼圆" charset="0"/>
                <a:cs typeface="幼圆" charset="0"/>
              </a:rPr>
              <a:t>的</a:t>
            </a:r>
            <a:r>
              <a:rPr lang="en-US" altLang="zh-CN" sz="1200" b="1" dirty="0" smtClean="0">
                <a:solidFill>
                  <a:schemeClr val="accent2">
                    <a:lumMod val="50000"/>
                  </a:schemeClr>
                </a:solidFill>
                <a:latin typeface="幼圆" charset="0"/>
                <a:ea typeface="幼圆" charset="0"/>
                <a:cs typeface="幼圆" charset="0"/>
              </a:rPr>
              <a:t>A</a:t>
            </a:r>
            <a:r>
              <a:rPr lang="en-US" altLang="zh-CN" sz="1200" b="1" dirty="0">
                <a:solidFill>
                  <a:schemeClr val="accent2">
                    <a:lumMod val="50000"/>
                  </a:schemeClr>
                </a:solidFill>
                <a:latin typeface="幼圆" charset="0"/>
                <a:ea typeface="幼圆" charset="0"/>
                <a:cs typeface="幼圆" charset="0"/>
              </a:rPr>
              <a:t>+</a:t>
            </a:r>
            <a:r>
              <a:rPr lang="zh-CN" altLang="en-US" sz="1200" b="1" dirty="0">
                <a:solidFill>
                  <a:schemeClr val="accent2">
                    <a:lumMod val="50000"/>
                  </a:schemeClr>
                </a:solidFill>
                <a:latin typeface="幼圆" charset="0"/>
                <a:ea typeface="幼圆" charset="0"/>
                <a:cs typeface="幼圆" charset="0"/>
              </a:rPr>
              <a:t>轮、</a:t>
            </a:r>
            <a:r>
              <a:rPr lang="en-US" altLang="zh-CN" sz="1200" b="1" dirty="0">
                <a:solidFill>
                  <a:schemeClr val="accent2">
                    <a:lumMod val="50000"/>
                  </a:schemeClr>
                </a:solidFill>
                <a:latin typeface="幼圆" charset="0"/>
                <a:ea typeface="幼圆" charset="0"/>
                <a:cs typeface="幼圆" charset="0"/>
              </a:rPr>
              <a:t>B</a:t>
            </a:r>
            <a:r>
              <a:rPr lang="zh-CN" altLang="en-US" sz="1200" b="1" dirty="0">
                <a:solidFill>
                  <a:schemeClr val="accent2">
                    <a:lumMod val="50000"/>
                  </a:schemeClr>
                </a:solidFill>
                <a:latin typeface="幼圆" charset="0"/>
                <a:ea typeface="幼圆" charset="0"/>
                <a:cs typeface="幼圆" charset="0"/>
              </a:rPr>
              <a:t>轮，成为掌贝最核心的投资方之一。</a:t>
            </a:r>
          </a:p>
        </p:txBody>
      </p:sp>
      <p:cxnSp>
        <p:nvCxnSpPr>
          <p:cNvPr id="9" name="直线连接符 8"/>
          <p:cNvCxnSpPr/>
          <p:nvPr/>
        </p:nvCxnSpPr>
        <p:spPr>
          <a:xfrm>
            <a:off x="4614385" y="1947778"/>
            <a:ext cx="0" cy="399911"/>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H="1" flipV="1">
            <a:off x="1099207" y="2336445"/>
            <a:ext cx="4306993" cy="11244"/>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824764" y="1993338"/>
            <a:ext cx="1797057" cy="276999"/>
          </a:xfrm>
          <a:prstGeom prst="rect">
            <a:avLst/>
          </a:prstGeom>
        </p:spPr>
        <p:txBody>
          <a:bodyPr wrap="square">
            <a:spAutoFit/>
          </a:bodyPr>
          <a:lstStyle/>
          <a:p>
            <a:r>
              <a:rPr lang="zh-CN" altLang="en-US" sz="1200" dirty="0" smtClean="0">
                <a:solidFill>
                  <a:schemeClr val="accent2">
                    <a:lumMod val="75000"/>
                  </a:schemeClr>
                </a:solidFill>
                <a:latin typeface="幼圆" charset="0"/>
                <a:ea typeface="幼圆" charset="0"/>
                <a:cs typeface="幼圆" charset="0"/>
                <a:sym typeface="+mn-ea"/>
              </a:rPr>
              <a:t>雄厚资本部分投资案例</a:t>
            </a:r>
            <a:endParaRPr lang="zh-CN" altLang="en-US" sz="1200" dirty="0">
              <a:solidFill>
                <a:schemeClr val="accent2">
                  <a:lumMod val="75000"/>
                </a:schemeClr>
              </a:solidFill>
              <a:latin typeface="幼圆" charset="0"/>
              <a:ea typeface="幼圆" charset="0"/>
              <a:cs typeface="幼圆" charset="0"/>
            </a:endParaRPr>
          </a:p>
        </p:txBody>
      </p:sp>
      <p:cxnSp>
        <p:nvCxnSpPr>
          <p:cNvPr id="16" name="直线连接符 15"/>
          <p:cNvCxnSpPr/>
          <p:nvPr/>
        </p:nvCxnSpPr>
        <p:spPr>
          <a:xfrm flipH="1" flipV="1">
            <a:off x="5200205" y="2347692"/>
            <a:ext cx="2394725" cy="31236"/>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3614074" y="2746568"/>
            <a:ext cx="748923" cy="261610"/>
          </a:xfrm>
          <a:prstGeom prst="rect">
            <a:avLst/>
          </a:prstGeom>
        </p:spPr>
        <p:txBody>
          <a:bodyPr wrap="none">
            <a:spAutoFit/>
          </a:bodyPr>
          <a:lstStyle/>
          <a:p>
            <a:r>
              <a:rPr lang="zh-CN" altLang="en-US" sz="1100" smtClean="0">
                <a:solidFill>
                  <a:schemeClr val="tx1">
                    <a:lumMod val="75000"/>
                    <a:lumOff val="25000"/>
                  </a:schemeClr>
                </a:solidFill>
                <a:latin typeface="幼圆" charset="0"/>
                <a:ea typeface="幼圆" charset="0"/>
                <a:cs typeface="幼圆" charset="0"/>
                <a:sym typeface="+mn-ea"/>
              </a:rPr>
              <a:t>大众点评</a:t>
            </a:r>
            <a:endParaRPr lang="zh-CN" altLang="en-US" sz="1100" dirty="0" smtClean="0">
              <a:solidFill>
                <a:schemeClr val="tx1">
                  <a:lumMod val="75000"/>
                  <a:lumOff val="25000"/>
                </a:schemeClr>
              </a:solidFill>
              <a:latin typeface="幼圆" charset="0"/>
              <a:ea typeface="幼圆" charset="0"/>
              <a:cs typeface="幼圆" charset="0"/>
              <a:sym typeface="+mn-ea"/>
            </a:endParaRPr>
          </a:p>
        </p:txBody>
      </p:sp>
      <p:sp>
        <p:nvSpPr>
          <p:cNvPr id="21" name="矩形 20"/>
          <p:cNvSpPr/>
          <p:nvPr/>
        </p:nvSpPr>
        <p:spPr>
          <a:xfrm>
            <a:off x="3315535" y="3745944"/>
            <a:ext cx="1360224"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rPr>
              <a:t>中国</a:t>
            </a:r>
            <a:r>
              <a:rPr lang="zh-CN" altLang="en-US" sz="1000" dirty="0">
                <a:latin typeface="幼圆" charset="0"/>
                <a:ea typeface="幼圆" charset="0"/>
                <a:cs typeface="幼圆" charset="0"/>
              </a:rPr>
              <a:t>领先的本地生活信息及交易平台</a:t>
            </a:r>
          </a:p>
        </p:txBody>
      </p:sp>
      <p:sp>
        <p:nvSpPr>
          <p:cNvPr id="23" name="矩形 22"/>
          <p:cNvSpPr/>
          <p:nvPr/>
        </p:nvSpPr>
        <p:spPr>
          <a:xfrm>
            <a:off x="5899895" y="3745944"/>
            <a:ext cx="1008111" cy="553998"/>
          </a:xfrm>
          <a:prstGeom prst="rect">
            <a:avLst/>
          </a:prstGeom>
          <a:ln w="6350">
            <a:solidFill>
              <a:schemeClr val="bg1">
                <a:lumMod val="85000"/>
              </a:schemeClr>
            </a:solidFill>
          </a:ln>
        </p:spPr>
        <p:txBody>
          <a:bodyPr wrap="square">
            <a:spAutoFit/>
          </a:bodyPr>
          <a:lstStyle/>
          <a:p>
            <a:r>
              <a:rPr lang="zh-CN" altLang="en-US" sz="1000" dirty="0">
                <a:latin typeface="幼圆" charset="0"/>
                <a:ea typeface="幼圆" charset="0"/>
                <a:cs typeface="幼圆" charset="0"/>
              </a:rPr>
              <a:t>台湾最具代表性的文化创意品牌诚品书店</a:t>
            </a:r>
          </a:p>
        </p:txBody>
      </p:sp>
      <p:sp>
        <p:nvSpPr>
          <p:cNvPr id="25" name="矩形 24"/>
          <p:cNvSpPr/>
          <p:nvPr/>
        </p:nvSpPr>
        <p:spPr>
          <a:xfrm>
            <a:off x="7052023" y="3741250"/>
            <a:ext cx="1278670" cy="553998"/>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rPr>
              <a:t>台湾上市公司</a:t>
            </a:r>
          </a:p>
          <a:p>
            <a:r>
              <a:rPr lang="zh-CN" altLang="en-US" sz="1000" dirty="0" smtClean="0">
                <a:latin typeface="幼圆" charset="0"/>
                <a:ea typeface="幼圆" charset="0"/>
                <a:cs typeface="幼圆" charset="0"/>
              </a:rPr>
              <a:t>亚洲最</a:t>
            </a:r>
            <a:r>
              <a:rPr lang="zh-CN" altLang="en-US" sz="1000" dirty="0">
                <a:latin typeface="幼圆" charset="0"/>
                <a:ea typeface="幼圆" charset="0"/>
                <a:cs typeface="幼圆" charset="0"/>
              </a:rPr>
              <a:t>国际化的连锁餐饮品牌</a:t>
            </a:r>
            <a:r>
              <a:rPr lang="zh-CN" altLang="en-US" sz="1000" dirty="0" smtClean="0">
                <a:latin typeface="幼圆" charset="0"/>
                <a:ea typeface="幼圆" charset="0"/>
                <a:cs typeface="幼圆" charset="0"/>
              </a:rPr>
              <a:t>之一</a:t>
            </a:r>
            <a:endParaRPr lang="zh-CN" altLang="en-US" sz="1000" dirty="0">
              <a:latin typeface="幼圆" charset="0"/>
              <a:ea typeface="幼圆" charset="0"/>
              <a:cs typeface="幼圆" charset="0"/>
            </a:endParaRPr>
          </a:p>
        </p:txBody>
      </p:sp>
      <p:sp>
        <p:nvSpPr>
          <p:cNvPr id="27" name="矩形 26"/>
          <p:cNvSpPr/>
          <p:nvPr/>
        </p:nvSpPr>
        <p:spPr>
          <a:xfrm>
            <a:off x="701012" y="3745944"/>
            <a:ext cx="1094427" cy="553998"/>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rPr>
              <a:t>港股上市公司，中国最大的新锐</a:t>
            </a:r>
            <a:r>
              <a:rPr lang="zh-CN" altLang="en-US" sz="1000" dirty="0">
                <a:latin typeface="幼圆" charset="0"/>
                <a:ea typeface="幼圆" charset="0"/>
                <a:cs typeface="幼圆" charset="0"/>
              </a:rPr>
              <a:t>医药</a:t>
            </a:r>
            <a:r>
              <a:rPr lang="zh-CN" altLang="en-US" sz="1000" dirty="0" smtClean="0">
                <a:latin typeface="幼圆" charset="0"/>
                <a:ea typeface="幼圆" charset="0"/>
                <a:cs typeface="幼圆" charset="0"/>
              </a:rPr>
              <a:t>企业之一</a:t>
            </a:r>
            <a:endParaRPr lang="zh-CN" altLang="en-US" sz="1000" dirty="0">
              <a:latin typeface="幼圆" charset="0"/>
              <a:ea typeface="幼圆" charset="0"/>
              <a:cs typeface="幼圆" charset="0"/>
            </a:endParaRPr>
          </a:p>
        </p:txBody>
      </p:sp>
      <p:cxnSp>
        <p:nvCxnSpPr>
          <p:cNvPr id="31" name="直线连接符 30"/>
          <p:cNvCxnSpPr/>
          <p:nvPr/>
        </p:nvCxnSpPr>
        <p:spPr>
          <a:xfrm>
            <a:off x="2438302" y="2328353"/>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8102133" y="2660703"/>
            <a:ext cx="646331" cy="369332"/>
          </a:xfrm>
          <a:prstGeom prst="rect">
            <a:avLst/>
          </a:prstGeom>
        </p:spPr>
        <p:txBody>
          <a:bodyPr wrap="none">
            <a:spAutoFit/>
          </a:bodyPr>
          <a:lstStyle/>
          <a:p>
            <a:r>
              <a:rPr lang="en-US" altLang="zh-CN" smtClean="0">
                <a:latin typeface="幼圆" charset="0"/>
                <a:ea typeface="幼圆" charset="0"/>
                <a:cs typeface="幼圆" charset="0"/>
              </a:rPr>
              <a:t>……</a:t>
            </a:r>
            <a:endParaRPr lang="zh-CN" altLang="en-US" dirty="0">
              <a:latin typeface="幼圆" charset="0"/>
              <a:ea typeface="幼圆" charset="0"/>
              <a:cs typeface="幼圆" charset="0"/>
            </a:endParaRPr>
          </a:p>
        </p:txBody>
      </p:sp>
      <p:sp>
        <p:nvSpPr>
          <p:cNvPr id="44" name="矩形 43"/>
          <p:cNvSpPr/>
          <p:nvPr/>
        </p:nvSpPr>
        <p:spPr>
          <a:xfrm>
            <a:off x="764388" y="2746568"/>
            <a:ext cx="1031051" cy="261610"/>
          </a:xfrm>
          <a:prstGeom prst="rect">
            <a:avLst/>
          </a:prstGeom>
        </p:spPr>
        <p:txBody>
          <a:bodyPr wrap="none">
            <a:spAutoFit/>
          </a:bodyPr>
          <a:lstStyle/>
          <a:p>
            <a:r>
              <a:rPr lang="zh-CN" altLang="en-US" sz="1100" dirty="0" smtClean="0">
                <a:latin typeface="幼圆" charset="0"/>
                <a:ea typeface="幼圆" charset="0"/>
                <a:cs typeface="幼圆" charset="0"/>
              </a:rPr>
              <a:t>中国</a:t>
            </a:r>
            <a:r>
              <a:rPr lang="zh-CN" altLang="en-US" sz="1100" dirty="0">
                <a:latin typeface="幼圆" charset="0"/>
                <a:ea typeface="幼圆" charset="0"/>
                <a:cs typeface="幼圆" charset="0"/>
              </a:rPr>
              <a:t>先锋医药</a:t>
            </a:r>
            <a:endParaRPr lang="zh-CN" altLang="en-US" sz="1100" dirty="0" smtClean="0">
              <a:solidFill>
                <a:schemeClr val="tx1">
                  <a:lumMod val="75000"/>
                  <a:lumOff val="25000"/>
                </a:schemeClr>
              </a:solidFill>
              <a:latin typeface="幼圆" charset="0"/>
              <a:ea typeface="幼圆" charset="0"/>
              <a:cs typeface="幼圆" charset="0"/>
              <a:sym typeface="+mn-ea"/>
            </a:endParaRPr>
          </a:p>
        </p:txBody>
      </p:sp>
      <p:sp>
        <p:nvSpPr>
          <p:cNvPr id="45" name="矩形 44"/>
          <p:cNvSpPr/>
          <p:nvPr/>
        </p:nvSpPr>
        <p:spPr>
          <a:xfrm>
            <a:off x="2038917" y="2751425"/>
            <a:ext cx="1031051"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益</a:t>
            </a:r>
            <a:r>
              <a:rPr lang="zh-CN" altLang="en-US" sz="1100" smtClean="0">
                <a:solidFill>
                  <a:schemeClr val="tx1">
                    <a:lumMod val="75000"/>
                    <a:lumOff val="25000"/>
                  </a:schemeClr>
                </a:solidFill>
                <a:latin typeface="幼圆" charset="0"/>
                <a:ea typeface="幼圆" charset="0"/>
                <a:cs typeface="幼圆" charset="0"/>
                <a:sym typeface="+mn-ea"/>
              </a:rPr>
              <a:t>得生物科技</a:t>
            </a:r>
            <a:endParaRPr lang="zh-CN" altLang="en-US" sz="1100" dirty="0" smtClean="0">
              <a:solidFill>
                <a:schemeClr val="tx1">
                  <a:lumMod val="75000"/>
                  <a:lumOff val="25000"/>
                </a:schemeClr>
              </a:solidFill>
              <a:latin typeface="幼圆" charset="0"/>
              <a:ea typeface="幼圆" charset="0"/>
              <a:cs typeface="幼圆" charset="0"/>
              <a:sym typeface="+mn-ea"/>
            </a:endParaRPr>
          </a:p>
        </p:txBody>
      </p:sp>
      <p:sp>
        <p:nvSpPr>
          <p:cNvPr id="46" name="矩形 45"/>
          <p:cNvSpPr/>
          <p:nvPr/>
        </p:nvSpPr>
        <p:spPr>
          <a:xfrm>
            <a:off x="7123478" y="2766828"/>
            <a:ext cx="1031051"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六角</a:t>
            </a:r>
            <a:r>
              <a:rPr lang="zh-CN" altLang="en-US" sz="1100" smtClean="0">
                <a:solidFill>
                  <a:schemeClr val="tx1">
                    <a:lumMod val="75000"/>
                    <a:lumOff val="25000"/>
                  </a:schemeClr>
                </a:solidFill>
                <a:latin typeface="幼圆" charset="0"/>
                <a:ea typeface="幼圆" charset="0"/>
                <a:cs typeface="幼圆" charset="0"/>
                <a:sym typeface="+mn-ea"/>
              </a:rPr>
              <a:t>国际事业</a:t>
            </a:r>
            <a:endParaRPr lang="zh-CN" altLang="en-US" sz="1100" dirty="0" smtClean="0">
              <a:solidFill>
                <a:schemeClr val="tx1">
                  <a:lumMod val="75000"/>
                  <a:lumOff val="25000"/>
                </a:schemeClr>
              </a:solidFill>
              <a:latin typeface="幼圆" charset="0"/>
              <a:ea typeface="幼圆" charset="0"/>
              <a:cs typeface="幼圆" charset="0"/>
              <a:sym typeface="+mn-ea"/>
            </a:endParaRPr>
          </a:p>
        </p:txBody>
      </p:sp>
      <p:sp>
        <p:nvSpPr>
          <p:cNvPr id="48" name="矩形 47"/>
          <p:cNvSpPr/>
          <p:nvPr/>
        </p:nvSpPr>
        <p:spPr>
          <a:xfrm>
            <a:off x="6041381" y="2760057"/>
            <a:ext cx="748923" cy="261610"/>
          </a:xfrm>
          <a:prstGeom prst="rect">
            <a:avLst/>
          </a:prstGeom>
        </p:spPr>
        <p:txBody>
          <a:bodyPr wrap="none">
            <a:spAutoFit/>
          </a:bodyPr>
          <a:lstStyle/>
          <a:p>
            <a:r>
              <a:rPr lang="zh-CN" altLang="en-US" sz="1100" smtClean="0">
                <a:solidFill>
                  <a:schemeClr val="tx1">
                    <a:lumMod val="75000"/>
                    <a:lumOff val="25000"/>
                  </a:schemeClr>
                </a:solidFill>
                <a:latin typeface="幼圆" charset="0"/>
                <a:ea typeface="幼圆" charset="0"/>
                <a:cs typeface="幼圆" charset="0"/>
                <a:sym typeface="+mn-ea"/>
              </a:rPr>
              <a:t>诚品书店</a:t>
            </a:r>
            <a:endParaRPr lang="zh-CN" altLang="en-US" sz="1100" dirty="0" smtClean="0">
              <a:solidFill>
                <a:schemeClr val="tx1">
                  <a:lumMod val="75000"/>
                  <a:lumOff val="25000"/>
                </a:schemeClr>
              </a:solidFill>
              <a:latin typeface="幼圆" charset="0"/>
              <a:ea typeface="幼圆" charset="0"/>
              <a:cs typeface="幼圆" charset="0"/>
              <a:sym typeface="+mn-ea"/>
            </a:endParaRPr>
          </a:p>
        </p:txBody>
      </p:sp>
      <p:sp>
        <p:nvSpPr>
          <p:cNvPr id="49" name="矩形 48"/>
          <p:cNvSpPr/>
          <p:nvPr/>
        </p:nvSpPr>
        <p:spPr>
          <a:xfrm>
            <a:off x="5001151" y="2772347"/>
            <a:ext cx="466794" cy="261610"/>
          </a:xfrm>
          <a:prstGeom prst="rect">
            <a:avLst/>
          </a:prstGeom>
        </p:spPr>
        <p:txBody>
          <a:bodyPr wrap="none">
            <a:spAutoFit/>
          </a:bodyPr>
          <a:lstStyle/>
          <a:p>
            <a:r>
              <a:rPr lang="zh-CN" altLang="en-US" sz="1100" dirty="0" smtClean="0">
                <a:solidFill>
                  <a:schemeClr val="tx1">
                    <a:lumMod val="75000"/>
                    <a:lumOff val="25000"/>
                  </a:schemeClr>
                </a:solidFill>
                <a:latin typeface="幼圆" charset="0"/>
                <a:ea typeface="幼圆" charset="0"/>
                <a:cs typeface="幼圆" charset="0"/>
                <a:sym typeface="+mn-ea"/>
              </a:rPr>
              <a:t>掌贝</a:t>
            </a:r>
          </a:p>
        </p:txBody>
      </p:sp>
      <p:pic>
        <p:nvPicPr>
          <p:cNvPr id="53" name="图片 5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85231" y="3031539"/>
            <a:ext cx="936000" cy="468000"/>
          </a:xfrm>
          <a:prstGeom prst="rect">
            <a:avLst/>
          </a:prstGeom>
        </p:spPr>
      </p:pic>
      <p:sp>
        <p:nvSpPr>
          <p:cNvPr id="68" name="矩形 67"/>
          <p:cNvSpPr/>
          <p:nvPr/>
        </p:nvSpPr>
        <p:spPr>
          <a:xfrm>
            <a:off x="4831550" y="3755816"/>
            <a:ext cx="924329" cy="400110"/>
          </a:xfrm>
          <a:prstGeom prst="rect">
            <a:avLst/>
          </a:prstGeom>
          <a:ln w="6350">
            <a:solidFill>
              <a:schemeClr val="bg1">
                <a:lumMod val="85000"/>
              </a:schemeClr>
            </a:solidFill>
          </a:ln>
        </p:spPr>
        <p:txBody>
          <a:bodyPr wrap="square">
            <a:spAutoFit/>
          </a:bodyPr>
          <a:lstStyle/>
          <a:p>
            <a:r>
              <a:rPr lang="zh-CN" altLang="en-US" sz="1000" dirty="0" smtClean="0">
                <a:latin typeface="幼圆" charset="0"/>
                <a:ea typeface="幼圆" charset="0"/>
                <a:cs typeface="幼圆" charset="0"/>
                <a:sym typeface="+mn-ea"/>
              </a:rPr>
              <a:t>智慧店铺开创者</a:t>
            </a:r>
            <a:endParaRPr lang="zh-CN" altLang="en-US" sz="1000" dirty="0">
              <a:latin typeface="幼圆" charset="0"/>
              <a:ea typeface="幼圆" charset="0"/>
              <a:cs typeface="幼圆" charset="0"/>
            </a:endParaRPr>
          </a:p>
        </p:txBody>
      </p:sp>
      <p:sp>
        <p:nvSpPr>
          <p:cNvPr id="69" name="矩形 68"/>
          <p:cNvSpPr/>
          <p:nvPr/>
        </p:nvSpPr>
        <p:spPr>
          <a:xfrm>
            <a:off x="1939455" y="3747471"/>
            <a:ext cx="1200751" cy="400110"/>
          </a:xfrm>
          <a:prstGeom prst="rect">
            <a:avLst/>
          </a:prstGeom>
          <a:ln w="6350">
            <a:solidFill>
              <a:schemeClr val="bg1">
                <a:lumMod val="85000"/>
              </a:schemeClr>
            </a:solidFill>
          </a:ln>
        </p:spPr>
        <p:txBody>
          <a:bodyPr wrap="square">
            <a:spAutoFit/>
          </a:bodyPr>
          <a:lstStyle/>
          <a:p>
            <a:r>
              <a:rPr lang="zh-CN" altLang="en-US" sz="1000" smtClean="0">
                <a:latin typeface="幼圆" charset="0"/>
                <a:ea typeface="幼圆" charset="0"/>
                <a:cs typeface="幼圆" charset="0"/>
              </a:rPr>
              <a:t>亚洲</a:t>
            </a:r>
            <a:r>
              <a:rPr lang="zh-CN" altLang="en-US" sz="1000">
                <a:latin typeface="幼圆" charset="0"/>
                <a:ea typeface="幼圆" charset="0"/>
                <a:cs typeface="幼圆" charset="0"/>
              </a:rPr>
              <a:t>最大的呼吸道新药研发生产</a:t>
            </a:r>
            <a:r>
              <a:rPr lang="zh-CN" altLang="en-US" sz="1000" smtClean="0">
                <a:latin typeface="幼圆" charset="0"/>
                <a:ea typeface="幼圆" charset="0"/>
                <a:cs typeface="幼圆" charset="0"/>
              </a:rPr>
              <a:t>公司</a:t>
            </a:r>
            <a:endParaRPr lang="zh-CN" altLang="en-US" sz="1000" dirty="0">
              <a:latin typeface="幼圆" charset="0"/>
              <a:ea typeface="幼圆" charset="0"/>
              <a:cs typeface="幼圆" charset="0"/>
            </a:endParaRPr>
          </a:p>
        </p:txBody>
      </p:sp>
      <p:cxnSp>
        <p:nvCxnSpPr>
          <p:cNvPr id="82" name="直线连接符 81"/>
          <p:cNvCxnSpPr/>
          <p:nvPr/>
        </p:nvCxnSpPr>
        <p:spPr>
          <a:xfrm>
            <a:off x="1099207" y="2328353"/>
            <a:ext cx="0" cy="387413"/>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950102" y="2320517"/>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5341204" y="2349846"/>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5" name="直线连接符 84"/>
          <p:cNvCxnSpPr/>
          <p:nvPr/>
        </p:nvCxnSpPr>
        <p:spPr>
          <a:xfrm>
            <a:off x="6552030" y="2351833"/>
            <a:ext cx="870" cy="36592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86" name="直线连接符 85"/>
          <p:cNvCxnSpPr/>
          <p:nvPr/>
        </p:nvCxnSpPr>
        <p:spPr>
          <a:xfrm>
            <a:off x="7594930" y="2391766"/>
            <a:ext cx="870" cy="324000"/>
          </a:xfrm>
          <a:prstGeom prst="line">
            <a:avLst/>
          </a:prstGeom>
          <a:ln>
            <a:solidFill>
              <a:srgbClr val="B6B8C2"/>
            </a:solidFill>
            <a:prstDash val="sysDot"/>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6" cstate="print"/>
          <a:stretch>
            <a:fillRect/>
          </a:stretch>
        </p:blipFill>
        <p:spPr>
          <a:xfrm>
            <a:off x="3547719" y="3074286"/>
            <a:ext cx="900000" cy="384342"/>
          </a:xfrm>
          <a:prstGeom prst="rect">
            <a:avLst/>
          </a:prstGeom>
        </p:spPr>
      </p:pic>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22177" y="3007818"/>
            <a:ext cx="900000" cy="593750"/>
          </a:xfrm>
          <a:prstGeom prst="rect">
            <a:avLst/>
          </a:prstGeom>
        </p:spPr>
      </p:pic>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9490" y="2979005"/>
            <a:ext cx="828000" cy="604216"/>
          </a:xfrm>
          <a:prstGeom prst="rect">
            <a:avLst/>
          </a:prstGeom>
        </p:spPr>
      </p:pic>
      <p:pic>
        <p:nvPicPr>
          <p:cNvPr id="11" name="图片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347762" y="3003798"/>
            <a:ext cx="582485" cy="548221"/>
          </a:xfrm>
          <a:prstGeom prst="rect">
            <a:avLst/>
          </a:prstGeom>
        </p:spPr>
      </p:pic>
      <p:sp>
        <p:nvSpPr>
          <p:cNvPr id="35" name="文本框 34"/>
          <p:cNvSpPr txBox="1"/>
          <p:nvPr/>
        </p:nvSpPr>
        <p:spPr>
          <a:xfrm>
            <a:off x="238922" y="213631"/>
            <a:ext cx="5197173" cy="415498"/>
          </a:xfrm>
          <a:prstGeom prst="rect">
            <a:avLst/>
          </a:prstGeom>
          <a:noFill/>
        </p:spPr>
        <p:txBody>
          <a:bodyPr wrap="square" rtlCol="0">
            <a:spAutoFit/>
          </a:bodyPr>
          <a:lstStyle/>
          <a:p>
            <a:pPr algn="just"/>
            <a:r>
              <a:rPr lang="en-US" altLang="zh-CN" sz="2100" b="1" dirty="0" smtClean="0">
                <a:solidFill>
                  <a:srgbClr val="0182F0"/>
                </a:solidFill>
                <a:latin typeface="幼圆" charset="0"/>
                <a:ea typeface="幼圆" charset="0"/>
                <a:cs typeface="幼圆" charset="0"/>
              </a:rPr>
              <a:t>9</a:t>
            </a:r>
            <a:r>
              <a:rPr lang="zh-CN" altLang="en-US" sz="2100" b="1" dirty="0" smtClean="0">
                <a:solidFill>
                  <a:srgbClr val="0182F0"/>
                </a:solidFill>
                <a:latin typeface="幼圆" charset="0"/>
                <a:ea typeface="幼圆" charset="0"/>
                <a:cs typeface="幼圆" charset="0"/>
              </a:rPr>
              <a:t>、投资团队：雄厚资本</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2061993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stretch>
            <a:fillRect/>
          </a:stretch>
        </p:blipFill>
        <p:spPr>
          <a:xfrm>
            <a:off x="676305" y="850094"/>
            <a:ext cx="1519431" cy="1158936"/>
          </a:xfrm>
          <a:prstGeom prst="rect">
            <a:avLst/>
          </a:prstGeom>
        </p:spPr>
      </p:pic>
      <p:sp>
        <p:nvSpPr>
          <p:cNvPr id="10" name="文本框 12"/>
          <p:cNvSpPr txBox="1"/>
          <p:nvPr/>
        </p:nvSpPr>
        <p:spPr>
          <a:xfrm>
            <a:off x="2123728" y="1151032"/>
            <a:ext cx="5832648" cy="692497"/>
          </a:xfrm>
          <a:prstGeom prst="rect">
            <a:avLst/>
          </a:prstGeom>
          <a:noFill/>
          <a:ln>
            <a:noFill/>
            <a:prstDash val="solid"/>
          </a:ln>
        </p:spPr>
        <p:txBody>
          <a:bodyPr wrap="square" rtlCol="0">
            <a:spAutoFit/>
          </a:bodyPr>
          <a:lstStyle/>
          <a:p>
            <a:r>
              <a:rPr lang="zh-CN" altLang="en-US" sz="1300" dirty="0">
                <a:latin typeface="幼圆" charset="0"/>
                <a:ea typeface="幼圆" charset="0"/>
                <a:cs typeface="幼圆" charset="0"/>
              </a:rPr>
              <a:t> </a:t>
            </a:r>
            <a:r>
              <a:rPr lang="zh-CN" altLang="en-US" sz="1300" dirty="0" smtClean="0">
                <a:latin typeface="幼圆" charset="0"/>
                <a:ea typeface="幼圆" charset="0"/>
                <a:cs typeface="幼圆" charset="0"/>
              </a:rPr>
              <a:t>味千中国是</a:t>
            </a:r>
            <a:r>
              <a:rPr lang="zh-CN" altLang="en-US" sz="1300" dirty="0">
                <a:latin typeface="幼圆" charset="0"/>
                <a:ea typeface="幼圆" charset="0"/>
                <a:cs typeface="幼圆" charset="0"/>
              </a:rPr>
              <a:t>中国最大的快速休闲餐厅连锁经营商之一，</a:t>
            </a:r>
            <a:r>
              <a:rPr lang="en-US" altLang="zh-CN" sz="1300" dirty="0">
                <a:latin typeface="幼圆" charset="0"/>
                <a:ea typeface="幼圆" charset="0"/>
                <a:cs typeface="幼圆" charset="0"/>
              </a:rPr>
              <a:t>2007</a:t>
            </a:r>
            <a:r>
              <a:rPr lang="zh-CN" altLang="en-US" sz="1300" dirty="0">
                <a:latin typeface="幼圆" charset="0"/>
                <a:ea typeface="幼圆" charset="0"/>
                <a:cs typeface="幼圆" charset="0"/>
              </a:rPr>
              <a:t>年</a:t>
            </a:r>
            <a:r>
              <a:rPr lang="en-US" altLang="zh-CN" sz="1300" dirty="0">
                <a:latin typeface="幼圆" charset="0"/>
                <a:ea typeface="幼圆" charset="0"/>
                <a:cs typeface="幼圆" charset="0"/>
              </a:rPr>
              <a:t>3</a:t>
            </a:r>
            <a:r>
              <a:rPr lang="zh-CN" altLang="en-US" sz="1300" dirty="0">
                <a:latin typeface="幼圆" charset="0"/>
                <a:ea typeface="幼圆" charset="0"/>
                <a:cs typeface="幼圆" charset="0"/>
              </a:rPr>
              <a:t>月，味千中国在香港联交所主板挂牌，成为首家在香港上市并以内地为主营业务基地的快速休闲连锁餐厅经营商</a:t>
            </a:r>
            <a:r>
              <a:rPr lang="zh-CN" altLang="en-US" sz="1300" dirty="0" smtClean="0">
                <a:latin typeface="幼圆" charset="0"/>
                <a:ea typeface="幼圆" charset="0"/>
                <a:cs typeface="幼圆" charset="0"/>
              </a:rPr>
              <a:t>。</a:t>
            </a:r>
            <a:endParaRPr lang="zh-CN" altLang="en-US" sz="1300" dirty="0" smtClean="0">
              <a:solidFill>
                <a:srgbClr val="0182F0"/>
              </a:solidFill>
              <a:latin typeface="幼圆" charset="0"/>
              <a:ea typeface="幼圆" charset="0"/>
              <a:cs typeface="幼圆" charset="0"/>
            </a:endParaRPr>
          </a:p>
        </p:txBody>
      </p:sp>
      <p:sp>
        <p:nvSpPr>
          <p:cNvPr id="9" name="矩形 8"/>
          <p:cNvSpPr/>
          <p:nvPr/>
        </p:nvSpPr>
        <p:spPr>
          <a:xfrm>
            <a:off x="971600" y="4162649"/>
            <a:ext cx="7286297" cy="461665"/>
          </a:xfrm>
          <a:prstGeom prst="rect">
            <a:avLst/>
          </a:prstGeom>
        </p:spPr>
        <p:txBody>
          <a:bodyPr wrap="square">
            <a:spAutoFit/>
          </a:bodyPr>
          <a:lstStyle/>
          <a:p>
            <a:r>
              <a:rPr lang="zh-CN" altLang="en-US" sz="1200" b="1" dirty="0" smtClean="0">
                <a:solidFill>
                  <a:schemeClr val="accent2">
                    <a:lumMod val="50000"/>
                  </a:schemeClr>
                </a:solidFill>
                <a:latin typeface="幼圆" charset="0"/>
                <a:ea typeface="幼圆" charset="0"/>
                <a:cs typeface="幼圆" charset="0"/>
              </a:rPr>
              <a:t>作为掌贝重要战略客户之一，味千通过掌贝提供的智慧平台实现智慧化转型，并参与掌贝</a:t>
            </a:r>
            <a:r>
              <a:rPr lang="en-US" altLang="zh-CN" sz="1200" b="1" dirty="0" smtClean="0">
                <a:solidFill>
                  <a:schemeClr val="accent2">
                    <a:lumMod val="50000"/>
                  </a:schemeClr>
                </a:solidFill>
                <a:latin typeface="幼圆" charset="0"/>
                <a:ea typeface="幼圆" charset="0"/>
                <a:cs typeface="幼圆" charset="0"/>
              </a:rPr>
              <a:t>B</a:t>
            </a:r>
            <a:r>
              <a:rPr lang="zh-CN" altLang="en-US" sz="1200" b="1" dirty="0" smtClean="0">
                <a:solidFill>
                  <a:schemeClr val="accent2">
                    <a:lumMod val="50000"/>
                  </a:schemeClr>
                </a:solidFill>
                <a:latin typeface="幼圆" charset="0"/>
                <a:ea typeface="幼圆" charset="0"/>
                <a:cs typeface="幼圆" charset="0"/>
              </a:rPr>
              <a:t>轮融资，充分说明客户对掌贝的高度认可与信任。</a:t>
            </a:r>
          </a:p>
        </p:txBody>
      </p:sp>
      <p:pic>
        <p:nvPicPr>
          <p:cNvPr id="2" name="图片 1"/>
          <p:cNvPicPr>
            <a:picLocks noChangeAspect="1"/>
          </p:cNvPicPr>
          <p:nvPr/>
        </p:nvPicPr>
        <p:blipFill>
          <a:blip r:embed="rId4" cstate="print">
            <a:duotone>
              <a:prstClr val="black"/>
              <a:schemeClr val="accent1">
                <a:lumMod val="60000"/>
                <a:lumOff val="40000"/>
                <a:tint val="45000"/>
                <a:satMod val="400000"/>
              </a:schemeClr>
            </a:duotone>
          </a:blip>
          <a:stretch>
            <a:fillRect/>
          </a:stretch>
        </p:blipFill>
        <p:spPr>
          <a:xfrm>
            <a:off x="1402583" y="2347425"/>
            <a:ext cx="605330" cy="605330"/>
          </a:xfrm>
          <a:prstGeom prst="rect">
            <a:avLst/>
          </a:prstGeom>
          <a:ln>
            <a:noFill/>
          </a:ln>
        </p:spPr>
      </p:pic>
      <p:sp>
        <p:nvSpPr>
          <p:cNvPr id="3" name="椭圆 2"/>
          <p:cNvSpPr>
            <a:spLocks noChangeAspect="1"/>
          </p:cNvSpPr>
          <p:nvPr/>
        </p:nvSpPr>
        <p:spPr>
          <a:xfrm>
            <a:off x="1340340" y="2296814"/>
            <a:ext cx="756662" cy="75666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5" name="矩形 4"/>
          <p:cNvSpPr/>
          <p:nvPr/>
        </p:nvSpPr>
        <p:spPr>
          <a:xfrm>
            <a:off x="1074445" y="3118203"/>
            <a:ext cx="1409323" cy="461665"/>
          </a:xfrm>
          <a:prstGeom prst="rect">
            <a:avLst/>
          </a:prstGeom>
        </p:spPr>
        <p:txBody>
          <a:bodyPr wrap="square">
            <a:spAutoFit/>
          </a:bodyPr>
          <a:lstStyle/>
          <a:p>
            <a:r>
              <a:rPr lang="zh-CN" altLang="en-US" sz="1200" dirty="0">
                <a:latin typeface="幼圆" charset="0"/>
                <a:ea typeface="幼圆" charset="0"/>
                <a:cs typeface="幼圆" charset="0"/>
              </a:rPr>
              <a:t>首家在香港</a:t>
            </a:r>
            <a:r>
              <a:rPr lang="zh-CN" altLang="en-US" sz="1200" dirty="0" smtClean="0">
                <a:latin typeface="幼圆" charset="0"/>
                <a:ea typeface="幼圆" charset="0"/>
                <a:cs typeface="幼圆" charset="0"/>
              </a:rPr>
              <a:t>上市的快速</a:t>
            </a:r>
            <a:r>
              <a:rPr lang="zh-CN" altLang="en-US" sz="1200" dirty="0">
                <a:latin typeface="幼圆" charset="0"/>
                <a:ea typeface="幼圆" charset="0"/>
                <a:cs typeface="幼圆" charset="0"/>
              </a:rPr>
              <a:t>休闲连锁</a:t>
            </a:r>
            <a:r>
              <a:rPr lang="zh-CN" altLang="en-US" sz="1200" dirty="0" smtClean="0">
                <a:latin typeface="幼圆" charset="0"/>
                <a:ea typeface="幼圆" charset="0"/>
                <a:cs typeface="幼圆" charset="0"/>
              </a:rPr>
              <a:t>餐厅</a:t>
            </a:r>
            <a:endParaRPr lang="zh-CN" altLang="en-US" sz="1200" dirty="0">
              <a:latin typeface="幼圆" charset="0"/>
              <a:ea typeface="幼圆" charset="0"/>
              <a:cs typeface="幼圆" charset="0"/>
            </a:endParaRPr>
          </a:p>
        </p:txBody>
      </p:sp>
      <p:pic>
        <p:nvPicPr>
          <p:cNvPr id="12" name="图片 11"/>
          <p:cNvPicPr>
            <a:picLocks noChangeAspect="1"/>
          </p:cNvPicPr>
          <p:nvPr/>
        </p:nvPicPr>
        <p:blipFill>
          <a:blip r:embed="rId5" cstate="print">
            <a:duotone>
              <a:prstClr val="black"/>
              <a:schemeClr val="accent1">
                <a:lumMod val="60000"/>
                <a:lumOff val="40000"/>
                <a:tint val="45000"/>
                <a:satMod val="400000"/>
              </a:schemeClr>
            </a:duotone>
          </a:blip>
          <a:stretch>
            <a:fillRect/>
          </a:stretch>
        </p:blipFill>
        <p:spPr>
          <a:xfrm>
            <a:off x="4263051" y="2423145"/>
            <a:ext cx="504000" cy="504000"/>
          </a:xfrm>
          <a:prstGeom prst="rect">
            <a:avLst/>
          </a:prstGeom>
          <a:ln>
            <a:noFill/>
          </a:ln>
        </p:spPr>
      </p:pic>
      <p:pic>
        <p:nvPicPr>
          <p:cNvPr id="13" name="图片 12"/>
          <p:cNvPicPr>
            <a:picLocks noChangeAspect="1"/>
          </p:cNvPicPr>
          <p:nvPr/>
        </p:nvPicPr>
        <p:blipFill>
          <a:blip r:embed="rId6" cstate="print">
            <a:duotone>
              <a:prstClr val="black"/>
              <a:schemeClr val="accent1">
                <a:lumMod val="60000"/>
                <a:lumOff val="40000"/>
                <a:tint val="45000"/>
                <a:satMod val="400000"/>
              </a:schemeClr>
            </a:duotone>
          </a:blip>
          <a:stretch>
            <a:fillRect/>
          </a:stretch>
        </p:blipFill>
        <p:spPr>
          <a:xfrm>
            <a:off x="5670241" y="2426117"/>
            <a:ext cx="486000" cy="486000"/>
          </a:xfrm>
          <a:prstGeom prst="rect">
            <a:avLst/>
          </a:prstGeom>
          <a:ln>
            <a:noFill/>
          </a:ln>
        </p:spPr>
      </p:pic>
      <p:pic>
        <p:nvPicPr>
          <p:cNvPr id="15" name="图片 14"/>
          <p:cNvPicPr>
            <a:picLocks noChangeAspect="1"/>
          </p:cNvPicPr>
          <p:nvPr/>
        </p:nvPicPr>
        <p:blipFill>
          <a:blip r:embed="rId7" cstate="print">
            <a:duotone>
              <a:prstClr val="black"/>
              <a:schemeClr val="accent1">
                <a:lumMod val="60000"/>
                <a:lumOff val="40000"/>
                <a:tint val="45000"/>
                <a:satMod val="400000"/>
              </a:schemeClr>
            </a:duotone>
          </a:blip>
          <a:stretch>
            <a:fillRect/>
          </a:stretch>
        </p:blipFill>
        <p:spPr>
          <a:xfrm>
            <a:off x="7078329" y="2408117"/>
            <a:ext cx="504000" cy="504000"/>
          </a:xfrm>
          <a:prstGeom prst="rect">
            <a:avLst/>
          </a:prstGeom>
          <a:ln>
            <a:noFill/>
          </a:ln>
        </p:spPr>
      </p:pic>
      <p:sp>
        <p:nvSpPr>
          <p:cNvPr id="16" name="椭圆 15"/>
          <p:cNvSpPr>
            <a:spLocks noChangeAspect="1"/>
          </p:cNvSpPr>
          <p:nvPr/>
        </p:nvSpPr>
        <p:spPr>
          <a:xfrm>
            <a:off x="2738530" y="2283718"/>
            <a:ext cx="756662" cy="75666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17" name="椭圆 16"/>
          <p:cNvSpPr>
            <a:spLocks noChangeAspect="1"/>
          </p:cNvSpPr>
          <p:nvPr/>
        </p:nvSpPr>
        <p:spPr>
          <a:xfrm>
            <a:off x="4136720" y="2283718"/>
            <a:ext cx="756662" cy="75666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18" name="椭圆 17"/>
          <p:cNvSpPr>
            <a:spLocks noChangeAspect="1"/>
          </p:cNvSpPr>
          <p:nvPr/>
        </p:nvSpPr>
        <p:spPr>
          <a:xfrm>
            <a:off x="5534910" y="2283718"/>
            <a:ext cx="756662" cy="75666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19" name="椭圆 18"/>
          <p:cNvSpPr>
            <a:spLocks noChangeAspect="1"/>
          </p:cNvSpPr>
          <p:nvPr/>
        </p:nvSpPr>
        <p:spPr>
          <a:xfrm>
            <a:off x="6933101" y="2283718"/>
            <a:ext cx="756662" cy="756662"/>
          </a:xfrm>
          <a:prstGeom prst="ellipse">
            <a:avLst/>
          </a:prstGeom>
          <a:no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20" name="矩形 19"/>
          <p:cNvSpPr/>
          <p:nvPr/>
        </p:nvSpPr>
        <p:spPr>
          <a:xfrm>
            <a:off x="2535536" y="3118203"/>
            <a:ext cx="1222755" cy="461665"/>
          </a:xfrm>
          <a:prstGeom prst="rect">
            <a:avLst/>
          </a:prstGeom>
        </p:spPr>
        <p:txBody>
          <a:bodyPr wrap="square">
            <a:spAutoFit/>
          </a:bodyPr>
          <a:lstStyle/>
          <a:p>
            <a:r>
              <a:rPr lang="zh-CN" altLang="en-US" sz="1200" dirty="0" smtClean="0">
                <a:latin typeface="幼圆" charset="0"/>
                <a:ea typeface="幼圆" charset="0"/>
                <a:cs typeface="幼圆" charset="0"/>
              </a:rPr>
              <a:t>国内最大的快速休闲餐厅</a:t>
            </a:r>
            <a:endParaRPr lang="zh-CN" altLang="en-US" sz="1200" dirty="0">
              <a:latin typeface="幼圆" charset="0"/>
              <a:ea typeface="幼圆" charset="0"/>
              <a:cs typeface="幼圆" charset="0"/>
            </a:endParaRPr>
          </a:p>
        </p:txBody>
      </p:sp>
      <p:sp>
        <p:nvSpPr>
          <p:cNvPr id="21" name="矩形 20"/>
          <p:cNvSpPr/>
          <p:nvPr/>
        </p:nvSpPr>
        <p:spPr>
          <a:xfrm>
            <a:off x="3810059" y="3118203"/>
            <a:ext cx="1409323" cy="276999"/>
          </a:xfrm>
          <a:prstGeom prst="rect">
            <a:avLst/>
          </a:prstGeom>
        </p:spPr>
        <p:txBody>
          <a:bodyPr wrap="square">
            <a:spAutoFit/>
          </a:bodyPr>
          <a:lstStyle/>
          <a:p>
            <a:r>
              <a:rPr lang="zh-CN" altLang="en-US" sz="1200" dirty="0" smtClean="0">
                <a:latin typeface="幼圆" charset="0"/>
                <a:ea typeface="幼圆" charset="0"/>
                <a:cs typeface="幼圆" charset="0"/>
              </a:rPr>
              <a:t>全国超</a:t>
            </a:r>
            <a:r>
              <a:rPr lang="en-US" altLang="zh-CN" sz="1200" dirty="0" smtClean="0">
                <a:latin typeface="幼圆" charset="0"/>
                <a:ea typeface="幼圆" charset="0"/>
                <a:cs typeface="幼圆" charset="0"/>
              </a:rPr>
              <a:t>670</a:t>
            </a:r>
            <a:r>
              <a:rPr lang="zh-CN" altLang="en-US" sz="1200" dirty="0" smtClean="0">
                <a:latin typeface="幼圆" charset="0"/>
                <a:ea typeface="幼圆" charset="0"/>
                <a:cs typeface="幼圆" charset="0"/>
              </a:rPr>
              <a:t>家门店</a:t>
            </a:r>
            <a:endParaRPr lang="zh-CN" altLang="en-US" sz="1200" dirty="0">
              <a:latin typeface="幼圆" charset="0"/>
              <a:ea typeface="幼圆" charset="0"/>
              <a:cs typeface="幼圆" charset="0"/>
            </a:endParaRPr>
          </a:p>
        </p:txBody>
      </p:sp>
      <p:pic>
        <p:nvPicPr>
          <p:cNvPr id="22" name="图片 21"/>
          <p:cNvPicPr>
            <a:picLocks noChangeAspect="1"/>
          </p:cNvPicPr>
          <p:nvPr/>
        </p:nvPicPr>
        <p:blipFill>
          <a:blip r:embed="rId8" cstate="print">
            <a:duotone>
              <a:prstClr val="black"/>
              <a:schemeClr val="accent1">
                <a:lumMod val="60000"/>
                <a:lumOff val="40000"/>
                <a:tint val="45000"/>
                <a:satMod val="400000"/>
              </a:schemeClr>
            </a:duotone>
          </a:blip>
          <a:stretch>
            <a:fillRect/>
          </a:stretch>
        </p:blipFill>
        <p:spPr>
          <a:xfrm>
            <a:off x="2882861" y="2482801"/>
            <a:ext cx="468000" cy="468000"/>
          </a:xfrm>
          <a:prstGeom prst="rect">
            <a:avLst/>
          </a:prstGeom>
          <a:ln>
            <a:noFill/>
          </a:ln>
        </p:spPr>
      </p:pic>
      <p:sp>
        <p:nvSpPr>
          <p:cNvPr id="23" name="矩形 22"/>
          <p:cNvSpPr/>
          <p:nvPr/>
        </p:nvSpPr>
        <p:spPr>
          <a:xfrm>
            <a:off x="5271150" y="3118203"/>
            <a:ext cx="1409323" cy="276999"/>
          </a:xfrm>
          <a:prstGeom prst="rect">
            <a:avLst/>
          </a:prstGeom>
        </p:spPr>
        <p:txBody>
          <a:bodyPr wrap="square">
            <a:spAutoFit/>
          </a:bodyPr>
          <a:lstStyle/>
          <a:p>
            <a:r>
              <a:rPr lang="zh-CN" altLang="en-US" sz="1200" dirty="0" smtClean="0">
                <a:latin typeface="幼圆" charset="0"/>
                <a:ea typeface="幼圆" charset="0"/>
                <a:cs typeface="幼圆" charset="0"/>
              </a:rPr>
              <a:t>员工人数超</a:t>
            </a:r>
            <a:r>
              <a:rPr lang="en-US" altLang="zh-CN" sz="1200" dirty="0" smtClean="0">
                <a:latin typeface="幼圆" charset="0"/>
                <a:ea typeface="幼圆" charset="0"/>
                <a:cs typeface="幼圆" charset="0"/>
              </a:rPr>
              <a:t>1</a:t>
            </a:r>
            <a:r>
              <a:rPr lang="zh-CN" altLang="en-US" sz="1200" dirty="0" smtClean="0">
                <a:latin typeface="幼圆" charset="0"/>
                <a:ea typeface="幼圆" charset="0"/>
                <a:cs typeface="幼圆" charset="0"/>
              </a:rPr>
              <a:t>万</a:t>
            </a:r>
            <a:endParaRPr lang="zh-CN" altLang="en-US" sz="1200" dirty="0">
              <a:latin typeface="幼圆" charset="0"/>
              <a:ea typeface="幼圆" charset="0"/>
              <a:cs typeface="幼圆" charset="0"/>
            </a:endParaRPr>
          </a:p>
        </p:txBody>
      </p:sp>
      <p:sp>
        <p:nvSpPr>
          <p:cNvPr id="24" name="矩形 23"/>
          <p:cNvSpPr/>
          <p:nvPr/>
        </p:nvSpPr>
        <p:spPr>
          <a:xfrm>
            <a:off x="6732240" y="3118203"/>
            <a:ext cx="1944216" cy="830997"/>
          </a:xfrm>
          <a:prstGeom prst="rect">
            <a:avLst/>
          </a:prstGeom>
        </p:spPr>
        <p:txBody>
          <a:bodyPr wrap="square">
            <a:spAutoFit/>
          </a:bodyPr>
          <a:lstStyle/>
          <a:p>
            <a:r>
              <a:rPr lang="zh-CN" altLang="en-US" sz="1200" dirty="0" smtClean="0">
                <a:latin typeface="幼圆" charset="0"/>
                <a:ea typeface="幼圆" charset="0"/>
                <a:cs typeface="幼圆" charset="0"/>
              </a:rPr>
              <a:t>餐饮企业</a:t>
            </a:r>
            <a:r>
              <a:rPr lang="en-US" altLang="zh-CN" sz="1200" dirty="0" smtClean="0">
                <a:latin typeface="幼圆" charset="0"/>
                <a:ea typeface="幼圆" charset="0"/>
                <a:cs typeface="幼圆" charset="0"/>
              </a:rPr>
              <a:t>020</a:t>
            </a:r>
            <a:r>
              <a:rPr lang="zh-CN" altLang="en-US" sz="1200" dirty="0" smtClean="0">
                <a:latin typeface="幼圆" charset="0"/>
                <a:ea typeface="幼圆" charset="0"/>
                <a:cs typeface="幼圆" charset="0"/>
              </a:rPr>
              <a:t>、智慧化转型领导者</a:t>
            </a:r>
          </a:p>
          <a:p>
            <a:r>
              <a:rPr lang="zh-CN" altLang="en-US" sz="1200" dirty="0" smtClean="0">
                <a:latin typeface="幼圆" charset="0"/>
                <a:ea typeface="幼圆" charset="0"/>
                <a:cs typeface="幼圆" charset="0"/>
              </a:rPr>
              <a:t>同时投资了掌贝、百度外卖等互联网公司</a:t>
            </a:r>
            <a:endParaRPr lang="zh-CN" altLang="en-US" sz="1200" dirty="0">
              <a:latin typeface="幼圆" charset="0"/>
              <a:ea typeface="幼圆" charset="0"/>
              <a:cs typeface="幼圆" charset="0"/>
            </a:endParaRPr>
          </a:p>
        </p:txBody>
      </p:sp>
      <p:sp>
        <p:nvSpPr>
          <p:cNvPr id="25" name="圆角矩形 24"/>
          <p:cNvSpPr/>
          <p:nvPr/>
        </p:nvSpPr>
        <p:spPr>
          <a:xfrm>
            <a:off x="2058984" y="987574"/>
            <a:ext cx="5969400" cy="957146"/>
          </a:xfrm>
          <a:prstGeom prst="roundRect">
            <a:avLst/>
          </a:prstGeom>
          <a:noFill/>
          <a:ln w="6350">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26" name="文本框 25"/>
          <p:cNvSpPr txBox="1"/>
          <p:nvPr/>
        </p:nvSpPr>
        <p:spPr>
          <a:xfrm>
            <a:off x="238922" y="213631"/>
            <a:ext cx="5197173" cy="415498"/>
          </a:xfrm>
          <a:prstGeom prst="rect">
            <a:avLst/>
          </a:prstGeom>
          <a:noFill/>
        </p:spPr>
        <p:txBody>
          <a:bodyPr wrap="square" rtlCol="0">
            <a:spAutoFit/>
          </a:bodyPr>
          <a:lstStyle/>
          <a:p>
            <a:pPr algn="just"/>
            <a:r>
              <a:rPr lang="en-US" altLang="zh-CN" sz="2100" b="1" dirty="0" smtClean="0">
                <a:solidFill>
                  <a:srgbClr val="0182F0"/>
                </a:solidFill>
                <a:latin typeface="幼圆" charset="0"/>
                <a:ea typeface="幼圆" charset="0"/>
                <a:cs typeface="幼圆" charset="0"/>
              </a:rPr>
              <a:t>9</a:t>
            </a:r>
            <a:r>
              <a:rPr lang="zh-CN" altLang="en-US" sz="2100" b="1" dirty="0" smtClean="0">
                <a:solidFill>
                  <a:srgbClr val="0182F0"/>
                </a:solidFill>
                <a:latin typeface="幼圆" charset="0"/>
                <a:ea typeface="幼圆" charset="0"/>
                <a:cs typeface="幼圆" charset="0"/>
              </a:rPr>
              <a:t>、投资团队：味千中国</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34698222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3893" y="723181"/>
            <a:ext cx="7411967" cy="1477328"/>
          </a:xfrm>
          <a:prstGeom prst="rect">
            <a:avLst/>
          </a:prstGeom>
        </p:spPr>
        <p:txBody>
          <a:bodyPr wrap="square">
            <a:spAutoFit/>
          </a:bodyPr>
          <a:lstStyle/>
          <a:p>
            <a:pPr>
              <a:lnSpc>
                <a:spcPct val="150000"/>
              </a:lnSpc>
            </a:pPr>
            <a:r>
              <a:rPr lang="zh-CN" altLang="en-US" sz="1200" dirty="0">
                <a:latin typeface="幼圆" charset="0"/>
                <a:ea typeface="幼圆" charset="0"/>
                <a:cs typeface="幼圆" charset="0"/>
              </a:rPr>
              <a:t>掌贝团队成员均来自于</a:t>
            </a:r>
            <a:r>
              <a:rPr lang="en-US" altLang="zh-CN" sz="1200" dirty="0">
                <a:latin typeface="幼圆" charset="0"/>
                <a:ea typeface="幼圆" charset="0"/>
                <a:cs typeface="幼圆" charset="0"/>
              </a:rPr>
              <a:t>BAT</a:t>
            </a:r>
            <a:r>
              <a:rPr lang="zh-CN" altLang="en-US" sz="1200" dirty="0">
                <a:latin typeface="幼圆" charset="0"/>
                <a:ea typeface="幼圆" charset="0"/>
                <a:cs typeface="幼圆" charset="0"/>
              </a:rPr>
              <a:t>、华为、</a:t>
            </a:r>
            <a:r>
              <a:rPr lang="en-US" altLang="zh-CN" sz="1200" dirty="0" err="1">
                <a:latin typeface="幼圆" charset="0"/>
                <a:ea typeface="幼圆" charset="0"/>
                <a:cs typeface="幼圆" charset="0"/>
              </a:rPr>
              <a:t>ebay</a:t>
            </a:r>
            <a:r>
              <a:rPr lang="zh-CN" altLang="en-US" sz="1200" dirty="0">
                <a:latin typeface="幼圆" charset="0"/>
                <a:ea typeface="幼圆" charset="0"/>
                <a:cs typeface="幼圆" charset="0"/>
              </a:rPr>
              <a:t>大型互联网公司及传统大型上市公司，在各个业务线条均有资深行业</a:t>
            </a:r>
            <a:r>
              <a:rPr lang="zh-CN" altLang="en-US" sz="1200" dirty="0" smtClean="0">
                <a:latin typeface="幼圆" charset="0"/>
                <a:ea typeface="幼圆" charset="0"/>
                <a:cs typeface="幼圆" charset="0"/>
              </a:rPr>
              <a:t>专家，超过一半的核心管理成员有</a:t>
            </a:r>
            <a:r>
              <a:rPr lang="en-US" altLang="zh-CN" sz="1200" dirty="0" smtClean="0">
                <a:latin typeface="幼圆" charset="0"/>
                <a:ea typeface="幼圆" charset="0"/>
                <a:cs typeface="幼圆" charset="0"/>
              </a:rPr>
              <a:t>10</a:t>
            </a:r>
            <a:r>
              <a:rPr lang="zh-CN" altLang="en-US" sz="1200" dirty="0" smtClean="0">
                <a:latin typeface="幼圆" charset="0"/>
                <a:ea typeface="幼圆" charset="0"/>
                <a:cs typeface="幼圆" charset="0"/>
              </a:rPr>
              <a:t>年以上行业管理经验。</a:t>
            </a:r>
            <a:endParaRPr lang="en-US" altLang="zh-CN" sz="1200" dirty="0">
              <a:latin typeface="幼圆" charset="0"/>
              <a:ea typeface="幼圆" charset="0"/>
              <a:cs typeface="幼圆" charset="0"/>
            </a:endParaRPr>
          </a:p>
          <a:p>
            <a:pPr>
              <a:lnSpc>
                <a:spcPct val="150000"/>
              </a:lnSpc>
            </a:pPr>
            <a:endParaRPr lang="en-US" altLang="zh-CN" sz="1200" dirty="0">
              <a:latin typeface="幼圆" charset="0"/>
              <a:ea typeface="幼圆" charset="0"/>
              <a:cs typeface="幼圆" charset="0"/>
            </a:endParaRPr>
          </a:p>
          <a:p>
            <a:pPr>
              <a:lnSpc>
                <a:spcPct val="150000"/>
              </a:lnSpc>
            </a:pPr>
            <a:r>
              <a:rPr lang="zh-CN" altLang="en-US" sz="1200" dirty="0" smtClean="0">
                <a:latin typeface="幼圆" charset="0"/>
                <a:ea typeface="幼圆" charset="0"/>
                <a:cs typeface="幼圆" charset="0"/>
              </a:rPr>
              <a:t>掌贝创始人兼</a:t>
            </a:r>
            <a:r>
              <a:rPr lang="en-US" altLang="zh-CN" sz="1200" dirty="0" smtClean="0">
                <a:latin typeface="幼圆" charset="0"/>
                <a:ea typeface="幼圆" charset="0"/>
                <a:cs typeface="幼圆" charset="0"/>
              </a:rPr>
              <a:t>CEO</a:t>
            </a:r>
            <a:r>
              <a:rPr lang="zh-CN" altLang="en-US" sz="1200" dirty="0" smtClean="0">
                <a:latin typeface="幼圆" charset="0"/>
                <a:ea typeface="幼圆" charset="0"/>
                <a:cs typeface="幼圆" charset="0"/>
              </a:rPr>
              <a:t>宿凯，</a:t>
            </a:r>
            <a:r>
              <a:rPr lang="en-US" altLang="zh-CN" sz="1200" dirty="0" smtClean="0">
                <a:latin typeface="幼圆" charset="0"/>
                <a:ea typeface="幼圆" charset="0"/>
                <a:cs typeface="幼圆" charset="0"/>
              </a:rPr>
              <a:t>85</a:t>
            </a:r>
            <a:r>
              <a:rPr lang="zh-CN" altLang="en-US" sz="1200" dirty="0">
                <a:latin typeface="幼圆" charset="0"/>
                <a:ea typeface="幼圆" charset="0"/>
                <a:cs typeface="幼圆" charset="0"/>
              </a:rPr>
              <a:t>后连续创业者，拥有超过</a:t>
            </a:r>
            <a:r>
              <a:rPr lang="en-US" altLang="zh-CN" sz="1200" dirty="0">
                <a:latin typeface="幼圆" charset="0"/>
                <a:ea typeface="幼圆" charset="0"/>
                <a:cs typeface="幼圆" charset="0"/>
              </a:rPr>
              <a:t>10</a:t>
            </a:r>
            <a:r>
              <a:rPr lang="zh-CN" altLang="en-US" sz="1200" dirty="0">
                <a:latin typeface="幼圆" charset="0"/>
                <a:ea typeface="幼圆" charset="0"/>
                <a:cs typeface="幼圆" charset="0"/>
              </a:rPr>
              <a:t>年的创业和企业管理经验，在创立掌贝之前曾参与</a:t>
            </a:r>
            <a:r>
              <a:rPr lang="zh-CN" altLang="en-US" sz="1200" dirty="0" smtClean="0">
                <a:latin typeface="幼圆" charset="0"/>
                <a:ea typeface="幼圆" charset="0"/>
                <a:cs typeface="幼圆" charset="0"/>
              </a:rPr>
              <a:t>创办领导</a:t>
            </a:r>
            <a:r>
              <a:rPr lang="en-US" altLang="zh-CN" sz="1200" dirty="0">
                <a:latin typeface="幼圆" charset="0"/>
                <a:ea typeface="幼圆" charset="0"/>
                <a:cs typeface="幼圆" charset="0"/>
              </a:rPr>
              <a:t>2</a:t>
            </a:r>
            <a:r>
              <a:rPr lang="zh-CN" altLang="en-US" sz="1200" dirty="0">
                <a:latin typeface="幼圆" charset="0"/>
                <a:ea typeface="幼圆" charset="0"/>
                <a:cs typeface="幼圆" charset="0"/>
              </a:rPr>
              <a:t>家公司获得很好业绩或转售，线下店铺智慧经营的开拓者，引领行业多项创新。</a:t>
            </a:r>
          </a:p>
        </p:txBody>
      </p:sp>
      <p:sp>
        <p:nvSpPr>
          <p:cNvPr id="4" name="矩形 3"/>
          <p:cNvSpPr/>
          <p:nvPr/>
        </p:nvSpPr>
        <p:spPr>
          <a:xfrm>
            <a:off x="1986952" y="3363923"/>
            <a:ext cx="1727401" cy="600164"/>
          </a:xfrm>
          <a:prstGeom prst="rect">
            <a:avLst/>
          </a:prstGeom>
        </p:spPr>
        <p:txBody>
          <a:bodyPr wrap="square">
            <a:spAutoFit/>
          </a:bodyPr>
          <a:lstStyle/>
          <a:p>
            <a:pPr>
              <a:lnSpc>
                <a:spcPct val="150000"/>
              </a:lnSpc>
            </a:pPr>
            <a:r>
              <a:rPr lang="zh-CN" altLang="en-US" sz="1100" b="1" dirty="0" smtClean="0">
                <a:latin typeface="幼圆" charset="0"/>
                <a:ea typeface="幼圆" charset="0"/>
                <a:cs typeface="幼圆" charset="0"/>
              </a:rPr>
              <a:t>过半核心成员超</a:t>
            </a:r>
            <a:r>
              <a:rPr lang="en-US" altLang="zh-CN" sz="1100" b="1" dirty="0" smtClean="0">
                <a:latin typeface="幼圆" charset="0"/>
                <a:ea typeface="幼圆" charset="0"/>
                <a:cs typeface="幼圆" charset="0"/>
              </a:rPr>
              <a:t>10</a:t>
            </a:r>
            <a:r>
              <a:rPr lang="zh-CN" altLang="en-US" sz="1100" b="1" dirty="0" smtClean="0">
                <a:latin typeface="幼圆" charset="0"/>
                <a:ea typeface="幼圆" charset="0"/>
                <a:cs typeface="幼圆" charset="0"/>
              </a:rPr>
              <a:t>年以上行业管理经验</a:t>
            </a:r>
            <a:endParaRPr lang="zh-CN" altLang="en-US" sz="1100" b="1" dirty="0">
              <a:latin typeface="幼圆" charset="0"/>
              <a:ea typeface="幼圆" charset="0"/>
              <a:cs typeface="幼圆" charset="0"/>
            </a:endParaRPr>
          </a:p>
        </p:txBody>
      </p:sp>
      <p:sp>
        <p:nvSpPr>
          <p:cNvPr id="5" name="矩形 4"/>
          <p:cNvSpPr/>
          <p:nvPr/>
        </p:nvSpPr>
        <p:spPr>
          <a:xfrm>
            <a:off x="5296166" y="2527982"/>
            <a:ext cx="2335141" cy="600164"/>
          </a:xfrm>
          <a:prstGeom prst="rect">
            <a:avLst/>
          </a:prstGeom>
        </p:spPr>
        <p:txBody>
          <a:bodyPr wrap="square">
            <a:spAutoFit/>
          </a:bodyPr>
          <a:lstStyle/>
          <a:p>
            <a:pPr>
              <a:lnSpc>
                <a:spcPct val="150000"/>
              </a:lnSpc>
            </a:pPr>
            <a:r>
              <a:rPr lang="zh-CN" altLang="en-US" sz="1100" b="1" dirty="0" smtClean="0">
                <a:latin typeface="幼圆" charset="0"/>
                <a:ea typeface="幼圆" charset="0"/>
                <a:cs typeface="幼圆" charset="0"/>
              </a:rPr>
              <a:t>均来自</a:t>
            </a:r>
            <a:r>
              <a:rPr lang="en-US" altLang="zh-CN" sz="1100" b="1" dirty="0" smtClean="0">
                <a:latin typeface="幼圆" charset="0"/>
                <a:ea typeface="幼圆" charset="0"/>
                <a:cs typeface="幼圆" charset="0"/>
              </a:rPr>
              <a:t>BAT</a:t>
            </a:r>
            <a:r>
              <a:rPr lang="zh-CN" altLang="en-US" sz="1100" b="1" dirty="0" smtClean="0">
                <a:latin typeface="幼圆" charset="0"/>
                <a:ea typeface="幼圆" charset="0"/>
                <a:cs typeface="幼圆" charset="0"/>
              </a:rPr>
              <a:t>、华为、</a:t>
            </a:r>
            <a:r>
              <a:rPr lang="en-US" altLang="zh-CN" sz="1100" b="1" dirty="0" err="1" smtClean="0">
                <a:latin typeface="幼圆" charset="0"/>
                <a:ea typeface="幼圆" charset="0"/>
                <a:cs typeface="幼圆" charset="0"/>
              </a:rPr>
              <a:t>ebay</a:t>
            </a:r>
            <a:r>
              <a:rPr lang="zh-CN" altLang="en-US" sz="1100" b="1" dirty="0" smtClean="0">
                <a:latin typeface="幼圆" charset="0"/>
                <a:ea typeface="幼圆" charset="0"/>
                <a:cs typeface="幼圆" charset="0"/>
              </a:rPr>
              <a:t>、传统上市公司等大型企业</a:t>
            </a:r>
          </a:p>
        </p:txBody>
      </p:sp>
      <p:sp>
        <p:nvSpPr>
          <p:cNvPr id="6" name="矩形 5"/>
          <p:cNvSpPr/>
          <p:nvPr/>
        </p:nvSpPr>
        <p:spPr>
          <a:xfrm>
            <a:off x="1986953" y="2625604"/>
            <a:ext cx="1315453" cy="346249"/>
          </a:xfrm>
          <a:prstGeom prst="rect">
            <a:avLst/>
          </a:prstGeom>
        </p:spPr>
        <p:txBody>
          <a:bodyPr wrap="square">
            <a:spAutoFit/>
          </a:bodyPr>
          <a:lstStyle/>
          <a:p>
            <a:pPr>
              <a:lnSpc>
                <a:spcPct val="150000"/>
              </a:lnSpc>
            </a:pPr>
            <a:r>
              <a:rPr lang="zh-CN" altLang="en-US" sz="1100" b="1" dirty="0" smtClean="0">
                <a:latin typeface="幼圆" charset="0"/>
                <a:ea typeface="幼圆" charset="0"/>
                <a:cs typeface="幼圆" charset="0"/>
              </a:rPr>
              <a:t>全国</a:t>
            </a:r>
            <a:r>
              <a:rPr lang="en-US" altLang="zh-CN" sz="1100" b="1" dirty="0" smtClean="0">
                <a:latin typeface="幼圆" charset="0"/>
                <a:ea typeface="幼圆" charset="0"/>
                <a:cs typeface="幼圆" charset="0"/>
              </a:rPr>
              <a:t>500</a:t>
            </a:r>
            <a:r>
              <a:rPr lang="zh-CN" altLang="en-US" sz="1100" b="1" dirty="0" smtClean="0">
                <a:latin typeface="幼圆" charset="0"/>
                <a:ea typeface="幼圆" charset="0"/>
                <a:cs typeface="幼圆" charset="0"/>
              </a:rPr>
              <a:t>人团队</a:t>
            </a:r>
            <a:endParaRPr lang="zh-CN" altLang="en-US" sz="1100" b="1" dirty="0">
              <a:latin typeface="幼圆" charset="0"/>
              <a:ea typeface="幼圆" charset="0"/>
              <a:cs typeface="幼圆" charset="0"/>
            </a:endParaRPr>
          </a:p>
        </p:txBody>
      </p:sp>
      <p:sp>
        <p:nvSpPr>
          <p:cNvPr id="7" name="矩形 6"/>
          <p:cNvSpPr/>
          <p:nvPr/>
        </p:nvSpPr>
        <p:spPr>
          <a:xfrm>
            <a:off x="5296166" y="3501786"/>
            <a:ext cx="2516194" cy="346249"/>
          </a:xfrm>
          <a:prstGeom prst="rect">
            <a:avLst/>
          </a:prstGeom>
        </p:spPr>
        <p:txBody>
          <a:bodyPr wrap="square">
            <a:spAutoFit/>
          </a:bodyPr>
          <a:lstStyle/>
          <a:p>
            <a:pPr>
              <a:lnSpc>
                <a:spcPct val="150000"/>
              </a:lnSpc>
            </a:pPr>
            <a:r>
              <a:rPr lang="zh-CN" altLang="en-US" sz="1100" b="1" dirty="0" smtClean="0">
                <a:latin typeface="幼圆" charset="0"/>
                <a:ea typeface="幼圆" charset="0"/>
                <a:cs typeface="幼圆" charset="0"/>
              </a:rPr>
              <a:t>创新型团队，持续引领行业创新</a:t>
            </a:r>
            <a:endParaRPr lang="zh-CN" altLang="en-US" sz="1100" b="1" dirty="0">
              <a:latin typeface="幼圆" charset="0"/>
              <a:ea typeface="幼圆" charset="0"/>
              <a:cs typeface="幼圆" charset="0"/>
            </a:endParaRPr>
          </a:p>
        </p:txBody>
      </p:sp>
      <p:pic>
        <p:nvPicPr>
          <p:cNvPr id="3" name="图片 2"/>
          <p:cNvPicPr>
            <a:picLocks noChangeAspect="1"/>
          </p:cNvPicPr>
          <p:nvPr/>
        </p:nvPicPr>
        <p:blipFill>
          <a:blip r:embed="rId3" cstate="print">
            <a:biLevel thresh="75000"/>
          </a:blip>
          <a:stretch>
            <a:fillRect/>
          </a:stretch>
        </p:blipFill>
        <p:spPr>
          <a:xfrm>
            <a:off x="1259632" y="3422694"/>
            <a:ext cx="531453" cy="531453"/>
          </a:xfrm>
          <a:prstGeom prst="rect">
            <a:avLst/>
          </a:prstGeom>
        </p:spPr>
      </p:pic>
      <p:pic>
        <p:nvPicPr>
          <p:cNvPr id="8" name="图片 7"/>
          <p:cNvPicPr>
            <a:picLocks noChangeAspect="1"/>
          </p:cNvPicPr>
          <p:nvPr/>
        </p:nvPicPr>
        <p:blipFill>
          <a:blip r:embed="rId4" cstate="print">
            <a:duotone>
              <a:prstClr val="black"/>
              <a:schemeClr val="tx2">
                <a:lumMod val="50000"/>
                <a:tint val="45000"/>
                <a:satMod val="400000"/>
              </a:schemeClr>
            </a:duotone>
          </a:blip>
          <a:stretch>
            <a:fillRect/>
          </a:stretch>
        </p:blipFill>
        <p:spPr>
          <a:xfrm>
            <a:off x="4480127" y="2499742"/>
            <a:ext cx="621928" cy="621928"/>
          </a:xfrm>
          <a:prstGeom prst="rect">
            <a:avLst/>
          </a:prstGeom>
        </p:spPr>
      </p:pic>
      <p:pic>
        <p:nvPicPr>
          <p:cNvPr id="9" name="图片 8"/>
          <p:cNvPicPr>
            <a:picLocks noChangeAspect="1"/>
          </p:cNvPicPr>
          <p:nvPr/>
        </p:nvPicPr>
        <p:blipFill>
          <a:blip r:embed="rId5" cstate="print">
            <a:duotone>
              <a:prstClr val="black"/>
              <a:schemeClr val="tx2">
                <a:lumMod val="50000"/>
                <a:tint val="45000"/>
                <a:satMod val="400000"/>
              </a:schemeClr>
            </a:duotone>
          </a:blip>
          <a:stretch>
            <a:fillRect/>
          </a:stretch>
        </p:blipFill>
        <p:spPr>
          <a:xfrm>
            <a:off x="1259632" y="2589553"/>
            <a:ext cx="453770" cy="453770"/>
          </a:xfrm>
          <a:prstGeom prst="rect">
            <a:avLst/>
          </a:prstGeom>
        </p:spPr>
      </p:pic>
      <p:pic>
        <p:nvPicPr>
          <p:cNvPr id="10" name="图片 9"/>
          <p:cNvPicPr>
            <a:picLocks noChangeAspect="1"/>
          </p:cNvPicPr>
          <p:nvPr/>
        </p:nvPicPr>
        <p:blipFill>
          <a:blip r:embed="rId6" cstate="print">
            <a:duotone>
              <a:prstClr val="black"/>
              <a:schemeClr val="tx2">
                <a:lumMod val="50000"/>
                <a:tint val="45000"/>
                <a:satMod val="400000"/>
              </a:schemeClr>
            </a:duotone>
          </a:blip>
          <a:stretch>
            <a:fillRect/>
          </a:stretch>
        </p:blipFill>
        <p:spPr>
          <a:xfrm>
            <a:off x="4446291" y="3363923"/>
            <a:ext cx="621928" cy="621928"/>
          </a:xfrm>
          <a:prstGeom prst="rect">
            <a:avLst/>
          </a:prstGeom>
        </p:spPr>
      </p:pic>
      <p:sp>
        <p:nvSpPr>
          <p:cNvPr id="12" name="矩形 11"/>
          <p:cNvSpPr/>
          <p:nvPr/>
        </p:nvSpPr>
        <p:spPr>
          <a:xfrm>
            <a:off x="1914255" y="2571750"/>
            <a:ext cx="1800099" cy="5847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44549" y="3384629"/>
            <a:ext cx="1769803" cy="5847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p:cNvSpPr/>
          <p:nvPr/>
        </p:nvSpPr>
        <p:spPr>
          <a:xfrm>
            <a:off x="5255043" y="2558767"/>
            <a:ext cx="2297422" cy="5847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sp>
        <p:nvSpPr>
          <p:cNvPr id="18" name="矩形 17"/>
          <p:cNvSpPr/>
          <p:nvPr/>
        </p:nvSpPr>
        <p:spPr>
          <a:xfrm>
            <a:off x="5255043" y="3401091"/>
            <a:ext cx="2297422" cy="584760"/>
          </a:xfrm>
          <a:prstGeom prst="rect">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dirty="0"/>
          </a:p>
        </p:txBody>
      </p:sp>
      <p:sp>
        <p:nvSpPr>
          <p:cNvPr id="19" name="文本框 18"/>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10</a:t>
            </a:r>
            <a:r>
              <a:rPr lang="zh-CN" altLang="en-US" sz="2100" b="1" dirty="0" smtClean="0">
                <a:solidFill>
                  <a:srgbClr val="0182F0"/>
                </a:solidFill>
                <a:latin typeface="幼圆" charset="0"/>
                <a:ea typeface="幼圆" charset="0"/>
                <a:cs typeface="幼圆" charset="0"/>
              </a:rPr>
              <a:t>、优秀团队</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5406421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cstate="print">
            <a:lum/>
          </a:blip>
          <a:srcRect/>
          <a:stretch>
            <a:fillRect/>
          </a:stretch>
        </a:blipFill>
        <a:effectLst/>
      </p:bgPr>
    </p:bg>
    <p:spTree>
      <p:nvGrpSpPr>
        <p:cNvPr id="1" name=""/>
        <p:cNvGrpSpPr/>
        <p:nvPr/>
      </p:nvGrpSpPr>
      <p:grpSpPr>
        <a:xfrm>
          <a:off x="0" y="0"/>
          <a:ext cx="0" cy="0"/>
          <a:chOff x="0" y="0"/>
          <a:chExt cx="0" cy="0"/>
        </a:xfrm>
      </p:grpSpPr>
      <p:sp>
        <p:nvSpPr>
          <p:cNvPr id="5" name="TextBox 1"/>
          <p:cNvSpPr txBox="1"/>
          <p:nvPr/>
        </p:nvSpPr>
        <p:spPr>
          <a:xfrm>
            <a:off x="5133538" y="665976"/>
            <a:ext cx="1261884" cy="3647152"/>
          </a:xfrm>
          <a:prstGeom prst="rect">
            <a:avLst/>
          </a:prstGeom>
          <a:noFill/>
        </p:spPr>
        <p:txBody>
          <a:bodyPr wrap="none" rtlCol="0">
            <a:spAutoFit/>
          </a:bodyPr>
          <a:lstStyle/>
          <a:p>
            <a:pPr algn="l">
              <a:lnSpc>
                <a:spcPct val="150000"/>
              </a:lnSpc>
            </a:pPr>
            <a:r>
              <a:rPr lang="en-US" altLang="zh-CN" sz="1400" b="1" dirty="0" smtClean="0">
                <a:solidFill>
                  <a:schemeClr val="bg1"/>
                </a:solidFill>
                <a:latin typeface="幼圆" charset="0"/>
                <a:ea typeface="幼圆" charset="0"/>
                <a:cs typeface="幼圆" charset="0"/>
                <a:sym typeface="+mn-ea"/>
              </a:rPr>
              <a:t>1</a:t>
            </a:r>
            <a:r>
              <a:rPr lang="zh-CN" altLang="en-US" sz="1400" b="1" dirty="0" smtClean="0">
                <a:solidFill>
                  <a:schemeClr val="bg1"/>
                </a:solidFill>
                <a:latin typeface="幼圆" charset="0"/>
                <a:ea typeface="幼圆" charset="0"/>
                <a:cs typeface="幼圆" charset="0"/>
                <a:sym typeface="+mn-ea"/>
              </a:rPr>
              <a:t>、品牌定位</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2</a:t>
            </a:r>
            <a:r>
              <a:rPr lang="zh-CN" altLang="en-US" sz="1400" b="1" dirty="0" smtClean="0">
                <a:solidFill>
                  <a:schemeClr val="bg1"/>
                </a:solidFill>
                <a:latin typeface="幼圆" charset="0"/>
                <a:ea typeface="幼圆" charset="0"/>
                <a:cs typeface="幼圆" charset="0"/>
                <a:sym typeface="+mn-ea"/>
              </a:rPr>
              <a:t>、掌贝价值</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3</a:t>
            </a:r>
            <a:r>
              <a:rPr lang="zh-CN" altLang="en-US" sz="1400" b="1" dirty="0" smtClean="0">
                <a:solidFill>
                  <a:schemeClr val="bg1"/>
                </a:solidFill>
                <a:latin typeface="幼圆" charset="0"/>
                <a:ea typeface="幼圆" charset="0"/>
                <a:cs typeface="幼圆" charset="0"/>
                <a:sym typeface="+mn-ea"/>
              </a:rPr>
              <a:t>、宣传口号</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4</a:t>
            </a:r>
            <a:r>
              <a:rPr lang="zh-CN" altLang="en-US" sz="1400" b="1" dirty="0" smtClean="0">
                <a:solidFill>
                  <a:schemeClr val="bg1"/>
                </a:solidFill>
                <a:latin typeface="幼圆" charset="0"/>
                <a:ea typeface="幼圆" charset="0"/>
                <a:cs typeface="幼圆" charset="0"/>
                <a:sym typeface="+mn-ea"/>
              </a:rPr>
              <a:t>、创新故事</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5</a:t>
            </a:r>
            <a:r>
              <a:rPr lang="zh-CN" altLang="en-US" sz="1400" b="1" dirty="0" smtClean="0">
                <a:solidFill>
                  <a:schemeClr val="bg1"/>
                </a:solidFill>
                <a:latin typeface="幼圆" charset="0"/>
                <a:ea typeface="幼圆" charset="0"/>
                <a:cs typeface="幼圆" charset="0"/>
                <a:sym typeface="+mn-ea"/>
              </a:rPr>
              <a:t>、知识产权</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6</a:t>
            </a:r>
            <a:r>
              <a:rPr lang="zh-CN" altLang="en-US" sz="1400" b="1" dirty="0" smtClean="0">
                <a:solidFill>
                  <a:schemeClr val="bg1"/>
                </a:solidFill>
                <a:latin typeface="幼圆" charset="0"/>
                <a:ea typeface="幼圆" charset="0"/>
                <a:cs typeface="幼圆" charset="0"/>
                <a:sym typeface="+mn-ea"/>
              </a:rPr>
              <a:t>、奖项荣誉</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7</a:t>
            </a:r>
            <a:r>
              <a:rPr lang="zh-CN" altLang="en-US" sz="1400" b="1" dirty="0" smtClean="0">
                <a:solidFill>
                  <a:schemeClr val="bg1"/>
                </a:solidFill>
                <a:latin typeface="幼圆" charset="0"/>
                <a:ea typeface="幼圆" charset="0"/>
                <a:cs typeface="幼圆" charset="0"/>
                <a:sym typeface="+mn-ea"/>
              </a:rPr>
              <a:t>、知名客户</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8</a:t>
            </a:r>
            <a:r>
              <a:rPr lang="zh-CN" altLang="en-US" sz="1400" b="1" dirty="0" smtClean="0">
                <a:solidFill>
                  <a:schemeClr val="bg1"/>
                </a:solidFill>
                <a:latin typeface="幼圆" charset="0"/>
                <a:ea typeface="幼圆" charset="0"/>
                <a:cs typeface="幼圆" charset="0"/>
                <a:sym typeface="+mn-ea"/>
              </a:rPr>
              <a:t>、融资故事</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9</a:t>
            </a:r>
            <a:r>
              <a:rPr lang="zh-CN" altLang="en-US" sz="1400" b="1" dirty="0">
                <a:solidFill>
                  <a:schemeClr val="bg1"/>
                </a:solidFill>
                <a:latin typeface="幼圆" charset="0"/>
                <a:ea typeface="幼圆" charset="0"/>
                <a:cs typeface="幼圆" charset="0"/>
                <a:sym typeface="+mn-ea"/>
              </a:rPr>
              <a:t>、投资</a:t>
            </a:r>
            <a:r>
              <a:rPr lang="zh-CN" altLang="en-US" sz="1400" b="1" dirty="0" smtClean="0">
                <a:solidFill>
                  <a:schemeClr val="bg1"/>
                </a:solidFill>
                <a:latin typeface="幼圆" charset="0"/>
                <a:ea typeface="幼圆" charset="0"/>
                <a:cs typeface="幼圆" charset="0"/>
                <a:sym typeface="+mn-ea"/>
              </a:rPr>
              <a:t>团队</a:t>
            </a:r>
          </a:p>
          <a:p>
            <a:pPr algn="l">
              <a:lnSpc>
                <a:spcPct val="150000"/>
              </a:lnSpc>
            </a:pPr>
            <a:r>
              <a:rPr lang="en-US" altLang="zh-CN" sz="1400" b="1" dirty="0" smtClean="0">
                <a:solidFill>
                  <a:schemeClr val="bg1"/>
                </a:solidFill>
                <a:latin typeface="幼圆" charset="0"/>
                <a:ea typeface="幼圆" charset="0"/>
                <a:cs typeface="幼圆" charset="0"/>
                <a:sym typeface="+mn-ea"/>
              </a:rPr>
              <a:t>10</a:t>
            </a:r>
            <a:r>
              <a:rPr lang="zh-CN" altLang="en-US" sz="1400" b="1" dirty="0" smtClean="0">
                <a:solidFill>
                  <a:schemeClr val="bg1"/>
                </a:solidFill>
                <a:latin typeface="幼圆" charset="0"/>
                <a:ea typeface="幼圆" charset="0"/>
                <a:cs typeface="幼圆" charset="0"/>
                <a:sym typeface="+mn-ea"/>
              </a:rPr>
              <a:t>、优秀团队</a:t>
            </a:r>
            <a:endParaRPr lang="en-US" altLang="zh-CN" sz="1400" b="1" dirty="0" smtClean="0">
              <a:solidFill>
                <a:schemeClr val="bg1"/>
              </a:solidFill>
              <a:latin typeface="幼圆" charset="0"/>
              <a:ea typeface="幼圆" charset="0"/>
              <a:cs typeface="幼圆" charset="0"/>
              <a:sym typeface="+mn-ea"/>
            </a:endParaRPr>
          </a:p>
          <a:p>
            <a:pPr algn="l">
              <a:lnSpc>
                <a:spcPct val="150000"/>
              </a:lnSpc>
            </a:pPr>
            <a:r>
              <a:rPr lang="en-US" altLang="zh-CN" sz="1400" b="1" dirty="0" smtClean="0">
                <a:solidFill>
                  <a:schemeClr val="bg1"/>
                </a:solidFill>
                <a:latin typeface="幼圆" charset="0"/>
                <a:ea typeface="幼圆" charset="0"/>
                <a:cs typeface="幼圆" charset="0"/>
                <a:sym typeface="+mn-ea"/>
              </a:rPr>
              <a:t>11</a:t>
            </a:r>
            <a:r>
              <a:rPr lang="zh-CN" altLang="en-US" sz="1400" b="1" dirty="0" smtClean="0">
                <a:solidFill>
                  <a:schemeClr val="bg1"/>
                </a:solidFill>
                <a:latin typeface="幼圆" charset="0"/>
                <a:ea typeface="幼圆" charset="0"/>
                <a:cs typeface="幼圆" charset="0"/>
                <a:sym typeface="+mn-ea"/>
              </a:rPr>
              <a:t>、媒体报道</a:t>
            </a:r>
            <a:endParaRPr lang="en-US" altLang="zh-CN" sz="1400" b="1" dirty="0" smtClean="0">
              <a:solidFill>
                <a:schemeClr val="bg1"/>
              </a:solidFill>
              <a:latin typeface="幼圆" charset="0"/>
              <a:ea typeface="幼圆" charset="0"/>
              <a:cs typeface="幼圆" charset="0"/>
              <a:sym typeface="+mn-ea"/>
            </a:endParaRPr>
          </a:p>
        </p:txBody>
      </p:sp>
      <p:sp>
        <p:nvSpPr>
          <p:cNvPr id="23" name="矩形 22"/>
          <p:cNvSpPr/>
          <p:nvPr/>
        </p:nvSpPr>
        <p:spPr>
          <a:xfrm>
            <a:off x="6572264" y="989141"/>
            <a:ext cx="1785950" cy="3323987"/>
          </a:xfrm>
          <a:prstGeom prst="rect">
            <a:avLst/>
          </a:prstGeom>
        </p:spPr>
        <p:txBody>
          <a:bodyPr wrap="square">
            <a:spAutoFit/>
          </a:bodyPr>
          <a:lstStyle/>
          <a:p>
            <a:pPr>
              <a:lnSpc>
                <a:spcPct val="150000"/>
              </a:lnSpc>
            </a:pPr>
            <a:r>
              <a:rPr lang="en-US" altLang="zh-CN" sz="1400" b="1" dirty="0" smtClean="0">
                <a:solidFill>
                  <a:schemeClr val="bg1"/>
                </a:solidFill>
                <a:latin typeface="幼圆" charset="0"/>
                <a:ea typeface="幼圆" charset="0"/>
                <a:cs typeface="幼圆" charset="0"/>
                <a:sym typeface="+mn-ea"/>
              </a:rPr>
              <a:t>12</a:t>
            </a:r>
            <a:r>
              <a:rPr lang="zh-CN" altLang="en-US" sz="1400" b="1" dirty="0" smtClean="0">
                <a:solidFill>
                  <a:schemeClr val="bg1"/>
                </a:solidFill>
                <a:latin typeface="幼圆" charset="0"/>
                <a:ea typeface="幼圆" charset="0"/>
                <a:cs typeface="幼圆" charset="0"/>
                <a:sym typeface="+mn-ea"/>
              </a:rPr>
              <a:t>、</a:t>
            </a:r>
            <a:r>
              <a:rPr lang="zh-CN" altLang="en-US" sz="1400" b="1" dirty="0">
                <a:solidFill>
                  <a:schemeClr val="bg1"/>
                </a:solidFill>
                <a:latin typeface="幼圆" charset="0"/>
                <a:ea typeface="幼圆" charset="0"/>
                <a:cs typeface="幼圆" charset="0"/>
                <a:sym typeface="+mn-ea"/>
              </a:rPr>
              <a:t>政府</a:t>
            </a:r>
            <a:r>
              <a:rPr lang="zh-CN" altLang="en-US" sz="1400" b="1" dirty="0" smtClean="0">
                <a:solidFill>
                  <a:schemeClr val="bg1"/>
                </a:solidFill>
                <a:latin typeface="幼圆" charset="0"/>
                <a:ea typeface="幼圆" charset="0"/>
                <a:cs typeface="幼圆" charset="0"/>
                <a:sym typeface="+mn-ea"/>
              </a:rPr>
              <a:t>支持</a:t>
            </a:r>
          </a:p>
          <a:p>
            <a:pPr>
              <a:lnSpc>
                <a:spcPct val="150000"/>
              </a:lnSpc>
            </a:pPr>
            <a:r>
              <a:rPr lang="en-US" altLang="zh-CN" sz="1400" b="1" dirty="0" smtClean="0">
                <a:solidFill>
                  <a:schemeClr val="bg1"/>
                </a:solidFill>
                <a:latin typeface="幼圆" charset="0"/>
                <a:ea typeface="幼圆" charset="0"/>
                <a:cs typeface="幼圆" charset="0"/>
                <a:sym typeface="+mn-ea"/>
              </a:rPr>
              <a:t>13</a:t>
            </a:r>
            <a:r>
              <a:rPr lang="zh-CN" altLang="en-US" sz="1400" b="1" dirty="0" smtClean="0">
                <a:solidFill>
                  <a:schemeClr val="bg1"/>
                </a:solidFill>
                <a:latin typeface="幼圆" charset="0"/>
                <a:ea typeface="幼圆" charset="0"/>
                <a:cs typeface="幼圆" charset="0"/>
                <a:sym typeface="+mn-ea"/>
              </a:rPr>
              <a:t>、客户赞誉</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14</a:t>
            </a:r>
            <a:r>
              <a:rPr lang="zh-CN" altLang="en-US" sz="1400" b="1" dirty="0" smtClean="0">
                <a:solidFill>
                  <a:schemeClr val="bg1"/>
                </a:solidFill>
                <a:latin typeface="幼圆" charset="0"/>
                <a:ea typeface="幼圆" charset="0"/>
                <a:cs typeface="幼圆" charset="0"/>
                <a:sym typeface="+mn-ea"/>
              </a:rPr>
              <a:t>、专家支持</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15</a:t>
            </a:r>
            <a:r>
              <a:rPr lang="zh-CN" altLang="en-US" sz="1400" b="1" dirty="0" smtClean="0">
                <a:solidFill>
                  <a:schemeClr val="bg1"/>
                </a:solidFill>
                <a:latin typeface="幼圆" charset="0"/>
                <a:ea typeface="幼圆" charset="0"/>
                <a:cs typeface="幼圆" charset="0"/>
                <a:sym typeface="+mn-ea"/>
              </a:rPr>
              <a:t>、协会支持</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16</a:t>
            </a:r>
            <a:r>
              <a:rPr lang="zh-CN" altLang="en-US" sz="1400" b="1" dirty="0" smtClean="0">
                <a:solidFill>
                  <a:schemeClr val="bg1"/>
                </a:solidFill>
                <a:latin typeface="幼圆" charset="0"/>
                <a:ea typeface="幼圆" charset="0"/>
                <a:cs typeface="幼圆" charset="0"/>
                <a:sym typeface="+mn-ea"/>
              </a:rPr>
              <a:t>、行业领袖支持</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17</a:t>
            </a:r>
            <a:r>
              <a:rPr lang="zh-CN" altLang="en-US" sz="1400" b="1" dirty="0" smtClean="0">
                <a:solidFill>
                  <a:schemeClr val="bg1"/>
                </a:solidFill>
                <a:latin typeface="幼圆" charset="0"/>
                <a:ea typeface="幼圆" charset="0"/>
                <a:cs typeface="幼圆" charset="0"/>
                <a:sym typeface="+mn-ea"/>
              </a:rPr>
              <a:t>、战略合作伙伴</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18</a:t>
            </a:r>
            <a:r>
              <a:rPr lang="zh-CN" altLang="en-US" sz="1400" b="1" dirty="0" smtClean="0">
                <a:solidFill>
                  <a:schemeClr val="bg1"/>
                </a:solidFill>
                <a:latin typeface="幼圆" charset="0"/>
                <a:ea typeface="幼圆" charset="0"/>
                <a:cs typeface="幼圆" charset="0"/>
                <a:sym typeface="+mn-ea"/>
              </a:rPr>
              <a:t>、业务覆盖</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19</a:t>
            </a:r>
            <a:r>
              <a:rPr lang="zh-CN" altLang="en-US" sz="1400" b="1" dirty="0" smtClean="0">
                <a:solidFill>
                  <a:schemeClr val="bg1"/>
                </a:solidFill>
                <a:latin typeface="幼圆" charset="0"/>
                <a:ea typeface="幼圆" charset="0"/>
                <a:cs typeface="幼圆" charset="0"/>
                <a:sym typeface="+mn-ea"/>
              </a:rPr>
              <a:t>、公司规模</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20</a:t>
            </a:r>
            <a:r>
              <a:rPr lang="zh-CN" altLang="en-US" sz="1400" b="1" dirty="0" smtClean="0">
                <a:solidFill>
                  <a:schemeClr val="bg1"/>
                </a:solidFill>
                <a:latin typeface="幼圆" charset="0"/>
                <a:ea typeface="幼圆" charset="0"/>
                <a:cs typeface="幼圆" charset="0"/>
                <a:sym typeface="+mn-ea"/>
              </a:rPr>
              <a:t>、公司历程</a:t>
            </a:r>
            <a:endParaRPr lang="en-US" altLang="zh-CN" sz="1400" b="1" dirty="0" smtClean="0">
              <a:solidFill>
                <a:schemeClr val="bg1"/>
              </a:solidFill>
              <a:latin typeface="幼圆" charset="0"/>
              <a:ea typeface="幼圆" charset="0"/>
              <a:cs typeface="幼圆" charset="0"/>
              <a:sym typeface="+mn-ea"/>
            </a:endParaRPr>
          </a:p>
          <a:p>
            <a:pPr>
              <a:lnSpc>
                <a:spcPct val="150000"/>
              </a:lnSpc>
            </a:pPr>
            <a:r>
              <a:rPr lang="en-US" altLang="zh-CN" sz="1400" b="1" dirty="0" smtClean="0">
                <a:solidFill>
                  <a:schemeClr val="bg1"/>
                </a:solidFill>
                <a:latin typeface="幼圆" charset="0"/>
                <a:ea typeface="幼圆" charset="0"/>
                <a:cs typeface="幼圆" charset="0"/>
                <a:sym typeface="+mn-ea"/>
              </a:rPr>
              <a:t>21</a:t>
            </a:r>
            <a:r>
              <a:rPr lang="zh-CN" altLang="en-US" sz="1400" b="1" dirty="0" smtClean="0">
                <a:solidFill>
                  <a:schemeClr val="bg1"/>
                </a:solidFill>
                <a:latin typeface="幼圆" charset="0"/>
                <a:ea typeface="幼圆" charset="0"/>
                <a:cs typeface="幼圆" charset="0"/>
                <a:sym typeface="+mn-ea"/>
              </a:rPr>
              <a:t>、企业文化</a:t>
            </a:r>
            <a:endParaRPr lang="zh-CN" altLang="en-US" sz="1400" dirty="0">
              <a:solidFill>
                <a:schemeClr val="bg1"/>
              </a:solidFill>
            </a:endParaRPr>
          </a:p>
        </p:txBody>
      </p:sp>
    </p:spTree>
    <p:extLst>
      <p:ext uri="{BB962C8B-B14F-4D97-AF65-F5344CB8AC3E}">
        <p14:creationId xmlns:p14="http://schemas.microsoft.com/office/powerpoint/2010/main" val="201153491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02080" y="960867"/>
            <a:ext cx="3389749" cy="1569660"/>
          </a:xfrm>
          <a:prstGeom prst="rect">
            <a:avLst/>
          </a:prstGeom>
          <a:noFill/>
        </p:spPr>
        <p:txBody>
          <a:bodyPr wrap="square" rtlCol="0">
            <a:spAutoFit/>
          </a:bodyPr>
          <a:lstStyle/>
          <a:p>
            <a:r>
              <a:rPr lang="zh-CN" altLang="en-US" sz="1200" dirty="0" smtClean="0">
                <a:latin typeface="幼圆" charset="0"/>
                <a:ea typeface="幼圆" charset="0"/>
                <a:cs typeface="幼圆" charset="0"/>
              </a:rPr>
              <a:t>掌贝自产品推出以来，凭借卓越的产品与服务，在行业内影响力与日俱增，备受媒体关注，包括电视媒体、行业媒体、垂直媒体等各大媒体争相报道。</a:t>
            </a:r>
          </a:p>
          <a:p>
            <a:endParaRPr lang="zh-CN" altLang="en-US" sz="1200" dirty="0">
              <a:latin typeface="幼圆" charset="0"/>
              <a:ea typeface="幼圆" charset="0"/>
              <a:cs typeface="幼圆" charset="0"/>
            </a:endParaRPr>
          </a:p>
          <a:p>
            <a:r>
              <a:rPr lang="zh-CN" altLang="en-US" sz="1200" dirty="0" smtClean="0">
                <a:latin typeface="幼圆" charset="0"/>
                <a:ea typeface="幼圆" charset="0"/>
                <a:cs typeface="幼圆" charset="0"/>
              </a:rPr>
              <a:t>成立</a:t>
            </a:r>
            <a:r>
              <a:rPr lang="en-US" altLang="zh-CN" sz="1200" dirty="0" smtClean="0">
                <a:latin typeface="幼圆" charset="0"/>
                <a:ea typeface="幼圆" charset="0"/>
                <a:cs typeface="幼圆" charset="0"/>
              </a:rPr>
              <a:t>4</a:t>
            </a:r>
            <a:r>
              <a:rPr lang="zh-CN" altLang="en-US" sz="1200" dirty="0" smtClean="0">
                <a:latin typeface="幼圆" charset="0"/>
                <a:ea typeface="幼圆" charset="0"/>
                <a:cs typeface="幼圆" charset="0"/>
              </a:rPr>
              <a:t>年，已获得超过</a:t>
            </a:r>
            <a:r>
              <a:rPr lang="en-US" altLang="zh-CN" sz="1200" dirty="0" smtClean="0">
                <a:latin typeface="幼圆" charset="0"/>
                <a:ea typeface="幼圆" charset="0"/>
                <a:cs typeface="幼圆" charset="0"/>
              </a:rPr>
              <a:t>50</a:t>
            </a:r>
            <a:r>
              <a:rPr lang="zh-CN" altLang="en-US" sz="1200" dirty="0" smtClean="0">
                <a:latin typeface="幼圆" charset="0"/>
                <a:ea typeface="幼圆" charset="0"/>
                <a:cs typeface="幼圆" charset="0"/>
              </a:rPr>
              <a:t>家电视媒体、</a:t>
            </a:r>
            <a:r>
              <a:rPr lang="en-US" altLang="zh-CN" sz="1200" dirty="0" smtClean="0">
                <a:latin typeface="幼圆" charset="0"/>
                <a:ea typeface="幼圆" charset="0"/>
                <a:cs typeface="幼圆" charset="0"/>
              </a:rPr>
              <a:t>300</a:t>
            </a:r>
            <a:r>
              <a:rPr lang="zh-CN" altLang="en-US" sz="1200" dirty="0" smtClean="0">
                <a:latin typeface="幼圆" charset="0"/>
                <a:ea typeface="幼圆" charset="0"/>
                <a:cs typeface="幼圆" charset="0"/>
              </a:rPr>
              <a:t>多家传统与网络媒体、新媒体进行专题报道或采访，报道次数过万次。</a:t>
            </a:r>
            <a:endParaRPr lang="zh-CN" altLang="en-US" sz="1200" dirty="0">
              <a:latin typeface="幼圆" charset="0"/>
              <a:ea typeface="幼圆" charset="0"/>
              <a:cs typeface="幼圆" charset="0"/>
            </a:endParaRPr>
          </a:p>
        </p:txBody>
      </p:sp>
      <p:sp>
        <p:nvSpPr>
          <p:cNvPr id="3" name="矩形 2"/>
          <p:cNvSpPr/>
          <p:nvPr/>
        </p:nvSpPr>
        <p:spPr>
          <a:xfrm>
            <a:off x="845270" y="2907522"/>
            <a:ext cx="1018227" cy="400110"/>
          </a:xfrm>
          <a:prstGeom prst="rect">
            <a:avLst/>
          </a:prstGeom>
        </p:spPr>
        <p:txBody>
          <a:bodyPr wrap="none">
            <a:spAutoFit/>
          </a:bodyPr>
          <a:lstStyle/>
          <a:p>
            <a:r>
              <a:rPr lang="en-US" altLang="zh-CN" sz="1000" dirty="0" smtClean="0">
                <a:latin typeface="幼圆" charset="0"/>
                <a:ea typeface="幼圆" charset="0"/>
                <a:cs typeface="幼圆" charset="0"/>
              </a:rPr>
              <a:t>300</a:t>
            </a:r>
            <a:r>
              <a:rPr lang="zh-CN" altLang="en-US" sz="1000" dirty="0">
                <a:latin typeface="幼圆" charset="0"/>
                <a:ea typeface="幼圆" charset="0"/>
                <a:cs typeface="幼圆" charset="0"/>
              </a:rPr>
              <a:t>多</a:t>
            </a:r>
            <a:r>
              <a:rPr lang="zh-CN" altLang="en-US" sz="1000" dirty="0" smtClean="0">
                <a:latin typeface="幼圆" charset="0"/>
                <a:ea typeface="幼圆" charset="0"/>
                <a:cs typeface="幼圆" charset="0"/>
              </a:rPr>
              <a:t>家传统及</a:t>
            </a:r>
          </a:p>
          <a:p>
            <a:r>
              <a:rPr lang="zh-CN" altLang="en-US" sz="1000" dirty="0" smtClean="0"/>
              <a:t>网络媒体报道</a:t>
            </a:r>
            <a:endParaRPr lang="zh-CN" altLang="en-US" sz="1000" dirty="0"/>
          </a:p>
        </p:txBody>
      </p:sp>
      <p:sp>
        <p:nvSpPr>
          <p:cNvPr id="18" name="矩形 17"/>
          <p:cNvSpPr/>
          <p:nvPr/>
        </p:nvSpPr>
        <p:spPr>
          <a:xfrm>
            <a:off x="2502481" y="2913559"/>
            <a:ext cx="1082348" cy="400110"/>
          </a:xfrm>
          <a:prstGeom prst="rect">
            <a:avLst/>
          </a:prstGeom>
        </p:spPr>
        <p:txBody>
          <a:bodyPr wrap="none">
            <a:spAutoFit/>
          </a:bodyPr>
          <a:lstStyle/>
          <a:p>
            <a:r>
              <a:rPr lang="zh-CN" altLang="en-US" sz="1000" dirty="0" smtClean="0">
                <a:latin typeface="幼圆" charset="0"/>
                <a:ea typeface="幼圆" charset="0"/>
                <a:cs typeface="幼圆" charset="0"/>
              </a:rPr>
              <a:t>超</a:t>
            </a:r>
            <a:r>
              <a:rPr lang="en-US" altLang="zh-CN" sz="1000" dirty="0">
                <a:latin typeface="幼圆" charset="0"/>
                <a:ea typeface="幼圆" charset="0"/>
                <a:cs typeface="幼圆" charset="0"/>
              </a:rPr>
              <a:t>5</a:t>
            </a:r>
            <a:r>
              <a:rPr lang="en-US" altLang="zh-CN" sz="1000" dirty="0" smtClean="0">
                <a:latin typeface="幼圆" charset="0"/>
                <a:ea typeface="幼圆" charset="0"/>
                <a:cs typeface="幼圆" charset="0"/>
              </a:rPr>
              <a:t>0</a:t>
            </a:r>
            <a:r>
              <a:rPr lang="zh-CN" altLang="en-US" sz="1000" dirty="0" smtClean="0">
                <a:latin typeface="幼圆" charset="0"/>
                <a:ea typeface="幼圆" charset="0"/>
                <a:cs typeface="幼圆" charset="0"/>
              </a:rPr>
              <a:t>家电视媒体</a:t>
            </a:r>
          </a:p>
          <a:p>
            <a:r>
              <a:rPr lang="zh-CN" altLang="en-US" sz="1000" dirty="0" smtClean="0">
                <a:latin typeface="幼圆" charset="0"/>
                <a:ea typeface="幼圆" charset="0"/>
                <a:cs typeface="幼圆" charset="0"/>
              </a:rPr>
              <a:t>报道采访</a:t>
            </a:r>
            <a:endParaRPr lang="zh-CN" altLang="en-US" sz="1000" dirty="0"/>
          </a:p>
        </p:txBody>
      </p:sp>
      <p:sp>
        <p:nvSpPr>
          <p:cNvPr id="19" name="矩形 18"/>
          <p:cNvSpPr/>
          <p:nvPr/>
        </p:nvSpPr>
        <p:spPr>
          <a:xfrm>
            <a:off x="835611" y="3685363"/>
            <a:ext cx="1082348" cy="246221"/>
          </a:xfrm>
          <a:prstGeom prst="rect">
            <a:avLst/>
          </a:prstGeom>
        </p:spPr>
        <p:txBody>
          <a:bodyPr wrap="none">
            <a:spAutoFit/>
          </a:bodyPr>
          <a:lstStyle/>
          <a:p>
            <a:r>
              <a:rPr lang="zh-CN" altLang="en-US" sz="1000" dirty="0" smtClean="0"/>
              <a:t>报道次数过万次</a:t>
            </a:r>
            <a:endParaRPr lang="zh-CN" altLang="en-US" sz="1000" dirty="0"/>
          </a:p>
        </p:txBody>
      </p:sp>
      <p:sp>
        <p:nvSpPr>
          <p:cNvPr id="21" name="矩形 20"/>
          <p:cNvSpPr/>
          <p:nvPr/>
        </p:nvSpPr>
        <p:spPr>
          <a:xfrm>
            <a:off x="2479972" y="3624500"/>
            <a:ext cx="1210588" cy="400110"/>
          </a:xfrm>
          <a:prstGeom prst="rect">
            <a:avLst/>
          </a:prstGeom>
        </p:spPr>
        <p:txBody>
          <a:bodyPr wrap="none">
            <a:spAutoFit/>
          </a:bodyPr>
          <a:lstStyle/>
          <a:p>
            <a:r>
              <a:rPr lang="zh-CN" altLang="en-US" sz="1000" dirty="0" smtClean="0"/>
              <a:t>媒体指数持续行业</a:t>
            </a:r>
          </a:p>
          <a:p>
            <a:r>
              <a:rPr lang="zh-CN" altLang="en-US" sz="1000" dirty="0" smtClean="0"/>
              <a:t>第一</a:t>
            </a:r>
            <a:endParaRPr lang="zh-CN" altLang="en-US" sz="1000" dirty="0"/>
          </a:p>
        </p:txBody>
      </p:sp>
      <p:sp>
        <p:nvSpPr>
          <p:cNvPr id="28" name="椭圆 27"/>
          <p:cNvSpPr>
            <a:spLocks noChangeAspect="1"/>
          </p:cNvSpPr>
          <p:nvPr/>
        </p:nvSpPr>
        <p:spPr>
          <a:xfrm>
            <a:off x="254438" y="2821535"/>
            <a:ext cx="540000" cy="540000"/>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29" name="矩形 28"/>
          <p:cNvSpPr/>
          <p:nvPr/>
        </p:nvSpPr>
        <p:spPr>
          <a:xfrm>
            <a:off x="273973" y="2940707"/>
            <a:ext cx="554960" cy="307777"/>
          </a:xfrm>
          <a:prstGeom prst="rect">
            <a:avLst/>
          </a:prstGeom>
        </p:spPr>
        <p:txBody>
          <a:bodyPr wrap="none">
            <a:spAutoFit/>
          </a:bodyPr>
          <a:lstStyle/>
          <a:p>
            <a:r>
              <a:rPr lang="en-US" altLang="zh-CN" sz="1400" dirty="0" smtClean="0">
                <a:solidFill>
                  <a:schemeClr val="accent2">
                    <a:lumMod val="75000"/>
                  </a:schemeClr>
                </a:solidFill>
                <a:latin typeface="幼圆" charset="0"/>
                <a:ea typeface="幼圆" charset="0"/>
                <a:cs typeface="幼圆" charset="0"/>
              </a:rPr>
              <a:t>300+</a:t>
            </a:r>
            <a:endParaRPr lang="zh-CN" altLang="en-US" sz="1400" dirty="0">
              <a:solidFill>
                <a:schemeClr val="accent2">
                  <a:lumMod val="75000"/>
                </a:schemeClr>
              </a:solidFill>
            </a:endParaRPr>
          </a:p>
        </p:txBody>
      </p:sp>
      <p:sp>
        <p:nvSpPr>
          <p:cNvPr id="30" name="椭圆 29"/>
          <p:cNvSpPr>
            <a:spLocks noChangeAspect="1"/>
          </p:cNvSpPr>
          <p:nvPr/>
        </p:nvSpPr>
        <p:spPr>
          <a:xfrm>
            <a:off x="1908451" y="2821535"/>
            <a:ext cx="540000" cy="540000"/>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1" name="矩形 30"/>
          <p:cNvSpPr/>
          <p:nvPr/>
        </p:nvSpPr>
        <p:spPr>
          <a:xfrm>
            <a:off x="1966162" y="2943142"/>
            <a:ext cx="465192" cy="307777"/>
          </a:xfrm>
          <a:prstGeom prst="rect">
            <a:avLst/>
          </a:prstGeom>
        </p:spPr>
        <p:txBody>
          <a:bodyPr wrap="none">
            <a:spAutoFit/>
          </a:bodyPr>
          <a:lstStyle/>
          <a:p>
            <a:r>
              <a:rPr lang="en-US" altLang="zh-CN" sz="1400" dirty="0" smtClean="0">
                <a:solidFill>
                  <a:schemeClr val="accent2">
                    <a:lumMod val="75000"/>
                  </a:schemeClr>
                </a:solidFill>
                <a:latin typeface="幼圆" charset="0"/>
                <a:ea typeface="幼圆" charset="0"/>
                <a:cs typeface="幼圆" charset="0"/>
              </a:rPr>
              <a:t>50+</a:t>
            </a:r>
            <a:endParaRPr lang="zh-CN" altLang="en-US" sz="1400" dirty="0">
              <a:solidFill>
                <a:schemeClr val="accent2">
                  <a:lumMod val="75000"/>
                </a:schemeClr>
              </a:solidFill>
            </a:endParaRPr>
          </a:p>
        </p:txBody>
      </p:sp>
      <p:sp>
        <p:nvSpPr>
          <p:cNvPr id="32" name="椭圆 31"/>
          <p:cNvSpPr>
            <a:spLocks noChangeAspect="1"/>
          </p:cNvSpPr>
          <p:nvPr/>
        </p:nvSpPr>
        <p:spPr>
          <a:xfrm>
            <a:off x="254438" y="3528840"/>
            <a:ext cx="540000" cy="540000"/>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3" name="矩形 32"/>
          <p:cNvSpPr/>
          <p:nvPr/>
        </p:nvSpPr>
        <p:spPr>
          <a:xfrm>
            <a:off x="202080" y="3649939"/>
            <a:ext cx="696024" cy="292388"/>
          </a:xfrm>
          <a:prstGeom prst="rect">
            <a:avLst/>
          </a:prstGeom>
        </p:spPr>
        <p:txBody>
          <a:bodyPr wrap="none">
            <a:spAutoFit/>
          </a:bodyPr>
          <a:lstStyle/>
          <a:p>
            <a:r>
              <a:rPr lang="en-US" altLang="zh-CN" sz="1300" dirty="0" smtClean="0">
                <a:solidFill>
                  <a:schemeClr val="accent2">
                    <a:lumMod val="75000"/>
                  </a:schemeClr>
                </a:solidFill>
                <a:latin typeface="幼圆" charset="0"/>
                <a:ea typeface="幼圆" charset="0"/>
                <a:cs typeface="幼圆" charset="0"/>
              </a:rPr>
              <a:t>10000+</a:t>
            </a:r>
            <a:endParaRPr lang="zh-CN" altLang="en-US" sz="1300" dirty="0">
              <a:solidFill>
                <a:schemeClr val="accent2">
                  <a:lumMod val="75000"/>
                </a:schemeClr>
              </a:solidFill>
            </a:endParaRPr>
          </a:p>
        </p:txBody>
      </p:sp>
      <p:sp>
        <p:nvSpPr>
          <p:cNvPr id="34" name="椭圆 33"/>
          <p:cNvSpPr>
            <a:spLocks noChangeAspect="1"/>
          </p:cNvSpPr>
          <p:nvPr/>
        </p:nvSpPr>
        <p:spPr>
          <a:xfrm>
            <a:off x="1908451" y="3528840"/>
            <a:ext cx="540000" cy="540000"/>
          </a:xfrm>
          <a:prstGeom prst="ellipse">
            <a:avLst/>
          </a:prstGeom>
          <a:noFill/>
          <a:ln w="952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5" name="矩形 34"/>
          <p:cNvSpPr/>
          <p:nvPr/>
        </p:nvSpPr>
        <p:spPr>
          <a:xfrm>
            <a:off x="1957980" y="3637177"/>
            <a:ext cx="513282" cy="292388"/>
          </a:xfrm>
          <a:prstGeom prst="rect">
            <a:avLst/>
          </a:prstGeom>
        </p:spPr>
        <p:txBody>
          <a:bodyPr wrap="none">
            <a:spAutoFit/>
          </a:bodyPr>
          <a:lstStyle/>
          <a:p>
            <a:r>
              <a:rPr lang="en-US" altLang="zh-CN" sz="1300" dirty="0" smtClean="0">
                <a:solidFill>
                  <a:schemeClr val="accent2">
                    <a:lumMod val="75000"/>
                  </a:schemeClr>
                </a:solidFill>
                <a:latin typeface="幼圆" charset="0"/>
                <a:ea typeface="幼圆" charset="0"/>
                <a:cs typeface="幼圆" charset="0"/>
              </a:rPr>
              <a:t>No.1</a:t>
            </a:r>
            <a:endParaRPr lang="zh-CN" altLang="en-US" sz="1300" dirty="0">
              <a:solidFill>
                <a:schemeClr val="accent2">
                  <a:lumMod val="75000"/>
                </a:schemeClr>
              </a:solidFill>
            </a:endParaRPr>
          </a:p>
        </p:txBody>
      </p:sp>
      <p:grpSp>
        <p:nvGrpSpPr>
          <p:cNvPr id="2" name="组 1"/>
          <p:cNvGrpSpPr/>
          <p:nvPr/>
        </p:nvGrpSpPr>
        <p:grpSpPr>
          <a:xfrm>
            <a:off x="3885944" y="771550"/>
            <a:ext cx="5104866" cy="3456384"/>
            <a:chOff x="3885944" y="771550"/>
            <a:chExt cx="5104866" cy="3456384"/>
          </a:xfrm>
        </p:grpSpPr>
        <p:sp>
          <p:nvSpPr>
            <p:cNvPr id="36" name="圆角矩形 35"/>
            <p:cNvSpPr/>
            <p:nvPr/>
          </p:nvSpPr>
          <p:spPr>
            <a:xfrm>
              <a:off x="3885944" y="771550"/>
              <a:ext cx="5104866" cy="3456384"/>
            </a:xfrm>
            <a:prstGeom prst="roundRect">
              <a:avLst>
                <a:gd name="adj" fmla="val 4067"/>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solidFill>
                  <a:schemeClr val="accent2">
                    <a:lumMod val="50000"/>
                  </a:schemeClr>
                </a:solidFill>
              </a:endParaRPr>
            </a:p>
          </p:txBody>
        </p:sp>
        <p:sp>
          <p:nvSpPr>
            <p:cNvPr id="15" name="TextBox 55"/>
            <p:cNvSpPr txBox="1"/>
            <p:nvPr/>
          </p:nvSpPr>
          <p:spPr>
            <a:xfrm>
              <a:off x="6502941" y="1729842"/>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北京电视台报道</a:t>
              </a:r>
              <a:endParaRPr lang="zh-CN" altLang="en-US" sz="900" b="1" dirty="0">
                <a:solidFill>
                  <a:schemeClr val="accent2">
                    <a:lumMod val="50000"/>
                  </a:schemeClr>
                </a:solidFill>
                <a:latin typeface="幼圆" charset="0"/>
                <a:ea typeface="幼圆" charset="0"/>
                <a:cs typeface="幼圆" charset="0"/>
              </a:endParaRPr>
            </a:p>
          </p:txBody>
        </p:sp>
        <p:sp>
          <p:nvSpPr>
            <p:cNvPr id="16" name="TextBox 55"/>
            <p:cNvSpPr txBox="1"/>
            <p:nvPr/>
          </p:nvSpPr>
          <p:spPr>
            <a:xfrm>
              <a:off x="7812360" y="1707654"/>
              <a:ext cx="1019793" cy="233433"/>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重庆电视台报道</a:t>
              </a:r>
              <a:endParaRPr lang="zh-CN" altLang="en-US" sz="900" b="1" dirty="0">
                <a:solidFill>
                  <a:schemeClr val="accent2">
                    <a:lumMod val="50000"/>
                  </a:schemeClr>
                </a:solidFill>
                <a:latin typeface="幼圆" charset="0"/>
                <a:ea typeface="幼圆" charset="0"/>
                <a:cs typeface="幼圆" charset="0"/>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8383" y="912832"/>
              <a:ext cx="1080000" cy="821483"/>
            </a:xfrm>
            <a:prstGeom prst="rect">
              <a:avLst/>
            </a:prstGeom>
            <a:ln w="12700">
              <a:solidFill>
                <a:schemeClr val="tx1">
                  <a:lumMod val="65000"/>
                  <a:lumOff val="35000"/>
                </a:schemeClr>
              </a:solidFill>
            </a:ln>
            <a:effectLst/>
          </p:spPr>
        </p:pic>
        <p:pic>
          <p:nvPicPr>
            <p:cNvPr id="27" name="图片 26"/>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4053080" y="3013593"/>
              <a:ext cx="1080000" cy="820800"/>
            </a:xfrm>
            <a:prstGeom prst="rect">
              <a:avLst/>
            </a:prstGeom>
            <a:ln w="12700">
              <a:solidFill>
                <a:schemeClr val="tx1">
                  <a:lumMod val="65000"/>
                  <a:lumOff val="35000"/>
                </a:schemeClr>
              </a:solidFill>
            </a:ln>
            <a:effectLst/>
          </p:spPr>
        </p:pic>
        <p:sp>
          <p:nvSpPr>
            <p:cNvPr id="37" name="TextBox 55"/>
            <p:cNvSpPr txBox="1"/>
            <p:nvPr/>
          </p:nvSpPr>
          <p:spPr>
            <a:xfrm>
              <a:off x="6608511" y="2772966"/>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广东卫视报道</a:t>
              </a:r>
              <a:endParaRPr lang="zh-CN" altLang="en-US" sz="900" b="1" dirty="0">
                <a:solidFill>
                  <a:schemeClr val="accent2">
                    <a:lumMod val="50000"/>
                  </a:schemeClr>
                </a:solidFill>
                <a:latin typeface="幼圆" charset="0"/>
                <a:ea typeface="幼圆" charset="0"/>
                <a:cs typeface="幼圆" charset="0"/>
              </a:endParaRPr>
            </a:p>
          </p:txBody>
        </p:sp>
        <p:sp>
          <p:nvSpPr>
            <p:cNvPr id="39" name="TextBox 55"/>
            <p:cNvSpPr txBox="1"/>
            <p:nvPr/>
          </p:nvSpPr>
          <p:spPr>
            <a:xfrm>
              <a:off x="7768636" y="3805681"/>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广东公共频道报道</a:t>
              </a:r>
              <a:endParaRPr lang="zh-CN" altLang="en-US" sz="900" b="1" dirty="0">
                <a:solidFill>
                  <a:schemeClr val="accent2">
                    <a:lumMod val="50000"/>
                  </a:schemeClr>
                </a:solidFill>
                <a:latin typeface="幼圆" charset="0"/>
                <a:ea typeface="幼圆" charset="0"/>
                <a:cs typeface="幼圆" charset="0"/>
              </a:endParaRPr>
            </a:p>
          </p:txBody>
        </p:sp>
        <p:sp>
          <p:nvSpPr>
            <p:cNvPr id="40" name="TextBox 55"/>
            <p:cNvSpPr txBox="1"/>
            <p:nvPr/>
          </p:nvSpPr>
          <p:spPr>
            <a:xfrm>
              <a:off x="5337708" y="3805681"/>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上海电视台报道</a:t>
              </a:r>
              <a:endParaRPr lang="zh-CN" altLang="en-US" sz="900" b="1" dirty="0">
                <a:solidFill>
                  <a:schemeClr val="accent2">
                    <a:lumMod val="50000"/>
                  </a:schemeClr>
                </a:solidFill>
                <a:latin typeface="幼圆" charset="0"/>
                <a:ea typeface="幼圆" charset="0"/>
                <a:cs typeface="幼圆" charset="0"/>
              </a:endParaRPr>
            </a:p>
          </p:txBody>
        </p:sp>
        <p:sp>
          <p:nvSpPr>
            <p:cNvPr id="41" name="TextBox 55"/>
            <p:cNvSpPr txBox="1"/>
            <p:nvPr/>
          </p:nvSpPr>
          <p:spPr>
            <a:xfrm>
              <a:off x="6588029" y="3805681"/>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成都电视台报道</a:t>
              </a:r>
              <a:endParaRPr lang="zh-CN" altLang="en-US" sz="900" b="1" dirty="0">
                <a:solidFill>
                  <a:schemeClr val="accent2">
                    <a:lumMod val="50000"/>
                  </a:schemeClr>
                </a:solidFill>
                <a:latin typeface="幼圆" charset="0"/>
                <a:ea typeface="幼圆" charset="0"/>
                <a:cs typeface="幼圆" charset="0"/>
              </a:endParaRPr>
            </a:p>
          </p:txBody>
        </p:sp>
        <p:sp>
          <p:nvSpPr>
            <p:cNvPr id="42" name="TextBox 55"/>
            <p:cNvSpPr txBox="1"/>
            <p:nvPr/>
          </p:nvSpPr>
          <p:spPr>
            <a:xfrm>
              <a:off x="4113572" y="3805681"/>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河南电视台报道</a:t>
              </a:r>
              <a:endParaRPr lang="zh-CN" altLang="en-US" sz="900" b="1" dirty="0">
                <a:solidFill>
                  <a:schemeClr val="accent2">
                    <a:lumMod val="50000"/>
                  </a:schemeClr>
                </a:solidFill>
                <a:latin typeface="幼圆" charset="0"/>
                <a:ea typeface="幼圆" charset="0"/>
                <a:cs typeface="幼圆" charset="0"/>
              </a:endParaRPr>
            </a:p>
          </p:txBody>
        </p:sp>
        <p:sp>
          <p:nvSpPr>
            <p:cNvPr id="43" name="TextBox 55"/>
            <p:cNvSpPr txBox="1"/>
            <p:nvPr/>
          </p:nvSpPr>
          <p:spPr>
            <a:xfrm>
              <a:off x="4844259" y="2744315"/>
              <a:ext cx="904069" cy="236787"/>
            </a:xfrm>
            <a:prstGeom prst="rect">
              <a:avLst/>
            </a:prstGeom>
            <a:noFill/>
            <a:ln w="19050">
              <a:noFill/>
            </a:ln>
            <a:effectLst/>
          </p:spPr>
          <p:txBody>
            <a:bodyPr wrap="square" rtlCol="0">
              <a:spAutoFit/>
            </a:bodyPr>
            <a:lstStyle/>
            <a:p>
              <a:r>
                <a:rPr lang="en-US" altLang="zh-CN" sz="900" b="1" dirty="0" smtClean="0">
                  <a:solidFill>
                    <a:schemeClr val="accent2">
                      <a:lumMod val="50000"/>
                    </a:schemeClr>
                  </a:solidFill>
                  <a:latin typeface="幼圆" charset="0"/>
                  <a:ea typeface="幼圆" charset="0"/>
                  <a:cs typeface="幼圆" charset="0"/>
                </a:rPr>
                <a:t>CCTV</a:t>
              </a:r>
              <a:r>
                <a:rPr lang="zh-CN" altLang="en-US" sz="900" b="1" dirty="0" smtClean="0">
                  <a:solidFill>
                    <a:schemeClr val="accent2">
                      <a:lumMod val="50000"/>
                    </a:schemeClr>
                  </a:solidFill>
                  <a:latin typeface="幼圆" charset="0"/>
                  <a:ea typeface="幼圆" charset="0"/>
                  <a:cs typeface="幼圆" charset="0"/>
                </a:rPr>
                <a:t>报道</a:t>
              </a:r>
              <a:endParaRPr lang="zh-CN" altLang="en-US" sz="900" b="1" dirty="0">
                <a:solidFill>
                  <a:schemeClr val="accent2">
                    <a:lumMod val="50000"/>
                  </a:schemeClr>
                </a:solidFill>
                <a:latin typeface="幼圆" charset="0"/>
                <a:ea typeface="幼圆" charset="0"/>
                <a:cs typeface="幼圆" charset="0"/>
              </a:endParaRPr>
            </a:p>
          </p:txBody>
        </p:sp>
        <p:sp>
          <p:nvSpPr>
            <p:cNvPr id="44" name="TextBox 55"/>
            <p:cNvSpPr txBox="1"/>
            <p:nvPr/>
          </p:nvSpPr>
          <p:spPr>
            <a:xfrm>
              <a:off x="6128716" y="3938701"/>
              <a:ext cx="1060932" cy="261610"/>
            </a:xfrm>
            <a:prstGeom prst="rect">
              <a:avLst/>
            </a:prstGeom>
            <a:noFill/>
          </p:spPr>
          <p:txBody>
            <a:bodyPr wrap="square" rtlCol="0">
              <a:spAutoFit/>
            </a:bodyPr>
            <a:lstStyle/>
            <a:p>
              <a:r>
                <a:rPr lang="en-US" altLang="zh-CN" sz="1100" b="1" smtClean="0">
                  <a:solidFill>
                    <a:schemeClr val="accent2">
                      <a:lumMod val="75000"/>
                    </a:schemeClr>
                  </a:solidFill>
                  <a:latin typeface="幼圆" charset="0"/>
                  <a:ea typeface="幼圆" charset="0"/>
                  <a:cs typeface="幼圆" charset="0"/>
                </a:rPr>
                <a:t>More……</a:t>
              </a:r>
              <a:endParaRPr lang="zh-CN" altLang="en-US" sz="1100" b="1" dirty="0" smtClean="0">
                <a:solidFill>
                  <a:schemeClr val="accent2">
                    <a:lumMod val="75000"/>
                  </a:schemeClr>
                </a:solidFill>
                <a:latin typeface="幼圆" charset="0"/>
                <a:ea typeface="幼圆" charset="0"/>
                <a:cs typeface="幼圆" charset="0"/>
              </a:endParaRPr>
            </a:p>
          </p:txBody>
        </p:sp>
        <p:pic>
          <p:nvPicPr>
            <p:cNvPr id="5" name="图片 4"/>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7758897" y="1935531"/>
              <a:ext cx="1080000" cy="820800"/>
            </a:xfrm>
            <a:prstGeom prst="rect">
              <a:avLst/>
            </a:prstGeom>
            <a:ln w="12700">
              <a:solidFill>
                <a:schemeClr val="tx1">
                  <a:lumMod val="65000"/>
                  <a:lumOff val="35000"/>
                </a:schemeClr>
              </a:solidFill>
            </a:ln>
          </p:spPr>
        </p:pic>
        <p:pic>
          <p:nvPicPr>
            <p:cNvPr id="8" name="图片 7"/>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4115226" y="923679"/>
              <a:ext cx="2265198" cy="1836000"/>
            </a:xfrm>
            <a:prstGeom prst="rect">
              <a:avLst/>
            </a:prstGeom>
            <a:ln w="12700">
              <a:solidFill>
                <a:schemeClr val="tx1">
                  <a:lumMod val="65000"/>
                  <a:lumOff val="35000"/>
                </a:schemeClr>
              </a:solidFill>
            </a:ln>
          </p:spPr>
        </p:pic>
        <p:pic>
          <p:nvPicPr>
            <p:cNvPr id="13" name="图片 12"/>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6529029" y="1951216"/>
              <a:ext cx="1080000" cy="820800"/>
            </a:xfrm>
            <a:prstGeom prst="rect">
              <a:avLst/>
            </a:prstGeom>
            <a:ln w="12700">
              <a:solidFill>
                <a:schemeClr val="tx1">
                  <a:lumMod val="65000"/>
                  <a:lumOff val="35000"/>
                </a:schemeClr>
              </a:solidFill>
            </a:ln>
          </p:spPr>
        </p:pic>
        <p:pic>
          <p:nvPicPr>
            <p:cNvPr id="14" name="图片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48670" y="896880"/>
              <a:ext cx="1080000" cy="820800"/>
            </a:xfrm>
            <a:prstGeom prst="rect">
              <a:avLst/>
            </a:prstGeom>
            <a:ln w="12700">
              <a:solidFill>
                <a:schemeClr val="tx1">
                  <a:lumMod val="65000"/>
                  <a:lumOff val="35000"/>
                </a:schemeClr>
              </a:solidFill>
            </a:ln>
          </p:spPr>
        </p:pic>
        <p:pic>
          <p:nvPicPr>
            <p:cNvPr id="20" name="图片 19"/>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7989" y="3013593"/>
              <a:ext cx="1080000" cy="820800"/>
            </a:xfrm>
            <a:prstGeom prst="rect">
              <a:avLst/>
            </a:prstGeom>
            <a:ln w="12700">
              <a:solidFill>
                <a:schemeClr val="tx1">
                  <a:lumMod val="65000"/>
                  <a:lumOff val="35000"/>
                </a:schemeClr>
              </a:solidFill>
            </a:ln>
          </p:spPr>
        </p:pic>
        <p:pic>
          <p:nvPicPr>
            <p:cNvPr id="22" name="图片 21"/>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5312156" y="3013593"/>
              <a:ext cx="1080000" cy="810000"/>
            </a:xfrm>
            <a:prstGeom prst="rect">
              <a:avLst/>
            </a:prstGeom>
            <a:ln w="12700">
              <a:solidFill>
                <a:schemeClr val="tx1">
                  <a:lumMod val="65000"/>
                  <a:lumOff val="35000"/>
                </a:schemeClr>
              </a:solidFill>
            </a:ln>
          </p:spPr>
        </p:pic>
        <p:sp>
          <p:nvSpPr>
            <p:cNvPr id="46" name="TextBox 55"/>
            <p:cNvSpPr txBox="1"/>
            <p:nvPr/>
          </p:nvSpPr>
          <p:spPr>
            <a:xfrm>
              <a:off x="7822735" y="2772966"/>
              <a:ext cx="1106500" cy="230832"/>
            </a:xfrm>
            <a:prstGeom prst="rect">
              <a:avLst/>
            </a:prstGeom>
            <a:noFill/>
            <a:ln w="19050">
              <a:noFill/>
            </a:ln>
            <a:effectLst/>
          </p:spPr>
          <p:txBody>
            <a:bodyPr wrap="square" rtlCol="0">
              <a:spAutoFit/>
            </a:bodyPr>
            <a:lstStyle/>
            <a:p>
              <a:r>
                <a:rPr lang="zh-CN" altLang="en-US" sz="900" b="1" dirty="0" smtClean="0">
                  <a:solidFill>
                    <a:schemeClr val="accent2">
                      <a:lumMod val="50000"/>
                    </a:schemeClr>
                  </a:solidFill>
                  <a:latin typeface="幼圆" charset="0"/>
                  <a:ea typeface="幼圆" charset="0"/>
                  <a:cs typeface="幼圆" charset="0"/>
                </a:rPr>
                <a:t>陕西电视台报道</a:t>
              </a:r>
              <a:endParaRPr lang="zh-CN" altLang="en-US" sz="900" b="1" dirty="0">
                <a:solidFill>
                  <a:schemeClr val="accent2">
                    <a:lumMod val="50000"/>
                  </a:schemeClr>
                </a:solidFill>
                <a:latin typeface="幼圆" charset="0"/>
                <a:ea typeface="幼圆" charset="0"/>
                <a:cs typeface="幼圆" charset="0"/>
              </a:endParaRPr>
            </a:p>
          </p:txBody>
        </p:sp>
        <p:pic>
          <p:nvPicPr>
            <p:cNvPr id="45" name="图片 44"/>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7728253" y="3013593"/>
              <a:ext cx="1080000" cy="820800"/>
            </a:xfrm>
            <a:prstGeom prst="rect">
              <a:avLst/>
            </a:prstGeom>
            <a:ln w="12700">
              <a:solidFill>
                <a:schemeClr val="tx1">
                  <a:lumMod val="65000"/>
                  <a:lumOff val="35000"/>
                </a:schemeClr>
              </a:solidFill>
            </a:ln>
          </p:spPr>
        </p:pic>
      </p:grpSp>
      <p:sp>
        <p:nvSpPr>
          <p:cNvPr id="48" name="TextBox 55"/>
          <p:cNvSpPr txBox="1"/>
          <p:nvPr/>
        </p:nvSpPr>
        <p:spPr>
          <a:xfrm>
            <a:off x="5893552" y="4380063"/>
            <a:ext cx="1388954" cy="261610"/>
          </a:xfrm>
          <a:prstGeom prst="rect">
            <a:avLst/>
          </a:prstGeom>
          <a:noFill/>
        </p:spPr>
        <p:txBody>
          <a:bodyPr wrap="square" rtlCol="0">
            <a:spAutoFit/>
          </a:bodyPr>
          <a:lstStyle/>
          <a:p>
            <a:r>
              <a:rPr lang="zh-CN" altLang="en-US" sz="1100" b="1" smtClean="0">
                <a:solidFill>
                  <a:schemeClr val="accent2">
                    <a:lumMod val="75000"/>
                  </a:schemeClr>
                </a:solidFill>
                <a:latin typeface="幼圆" charset="0"/>
                <a:ea typeface="幼圆" charset="0"/>
                <a:cs typeface="幼圆" charset="0"/>
              </a:rPr>
              <a:t>部分电视媒体报道</a:t>
            </a:r>
            <a:endParaRPr lang="zh-CN" altLang="en-US" sz="1100" b="1" dirty="0" smtClean="0">
              <a:solidFill>
                <a:schemeClr val="accent2">
                  <a:lumMod val="75000"/>
                </a:schemeClr>
              </a:solidFill>
              <a:latin typeface="幼圆" charset="0"/>
              <a:ea typeface="幼圆" charset="0"/>
              <a:cs typeface="幼圆" charset="0"/>
            </a:endParaRPr>
          </a:p>
        </p:txBody>
      </p:sp>
      <p:sp>
        <p:nvSpPr>
          <p:cNvPr id="47" name="文本框 46"/>
          <p:cNvSpPr txBox="1"/>
          <p:nvPr/>
        </p:nvSpPr>
        <p:spPr>
          <a:xfrm>
            <a:off x="238923" y="213631"/>
            <a:ext cx="1785682"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11</a:t>
            </a:r>
            <a:r>
              <a:rPr lang="zh-CN" altLang="en-US" sz="2100" b="1" dirty="0" smtClean="0">
                <a:solidFill>
                  <a:srgbClr val="0182F0"/>
                </a:solidFill>
                <a:latin typeface="幼圆" charset="0"/>
                <a:ea typeface="幼圆" charset="0"/>
                <a:cs typeface="幼圆" charset="0"/>
              </a:rPr>
              <a:t>、媒体报道</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8199144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4212932" y="1131590"/>
            <a:ext cx="4845270" cy="3273543"/>
          </a:xfrm>
          <a:prstGeom prst="roundRect">
            <a:avLst>
              <a:gd name="adj" fmla="val 40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56" name="TextBox 55"/>
          <p:cNvSpPr txBox="1"/>
          <p:nvPr/>
        </p:nvSpPr>
        <p:spPr>
          <a:xfrm>
            <a:off x="684586" y="669925"/>
            <a:ext cx="7944708" cy="461665"/>
          </a:xfrm>
          <a:prstGeom prst="rect">
            <a:avLst/>
          </a:prstGeom>
          <a:noFill/>
        </p:spPr>
        <p:txBody>
          <a:bodyPr wrap="square" rtlCol="0">
            <a:spAutoFit/>
          </a:bodyPr>
          <a:lstStyle/>
          <a:p>
            <a:r>
              <a:rPr lang="zh-CN" altLang="en-US" sz="1200" b="1" dirty="0" smtClean="0">
                <a:latin typeface="幼圆" charset="0"/>
                <a:ea typeface="幼圆" charset="0"/>
                <a:cs typeface="幼圆" charset="0"/>
              </a:rPr>
              <a:t>包括新华网、人民网、央视网在内的国家级媒体，凤凰、腾讯、新浪、网易等在内的顶级门户媒体持续对掌贝进行采访报道：</a:t>
            </a: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5424" y="1200159"/>
            <a:ext cx="1169085" cy="1440000"/>
          </a:xfrm>
          <a:prstGeom prst="rect">
            <a:avLst/>
          </a:prstGeom>
          <a:ln>
            <a:solidFill>
              <a:schemeClr val="bg1">
                <a:lumMod val="75000"/>
              </a:schemeClr>
            </a:solidFill>
          </a:ln>
          <a:effectLst/>
        </p:spPr>
      </p:pic>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75870" y="1200159"/>
            <a:ext cx="1200444" cy="1440000"/>
          </a:xfrm>
          <a:prstGeom prst="rect">
            <a:avLst/>
          </a:prstGeom>
          <a:ln>
            <a:solidFill>
              <a:schemeClr val="bg1">
                <a:lumMod val="75000"/>
              </a:schemeClr>
            </a:solidFill>
          </a:ln>
          <a:effectLst/>
        </p:spPr>
      </p:pic>
      <p:sp>
        <p:nvSpPr>
          <p:cNvPr id="13" name="矩形 12"/>
          <p:cNvSpPr/>
          <p:nvPr/>
        </p:nvSpPr>
        <p:spPr>
          <a:xfrm>
            <a:off x="1648982" y="1245433"/>
            <a:ext cx="1956027"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a:t>
            </a:r>
            <a:r>
              <a:rPr lang="en-US" altLang="zh-CN" sz="900" b="1" dirty="0" smtClean="0">
                <a:latin typeface="幼圆" charset="0"/>
                <a:ea typeface="幼圆" charset="0"/>
                <a:cs typeface="幼圆" charset="0"/>
              </a:rPr>
              <a:t>O2O</a:t>
            </a:r>
            <a:r>
              <a:rPr lang="zh-CN" altLang="en-US" sz="900" b="1" dirty="0" smtClean="0">
                <a:latin typeface="幼圆" charset="0"/>
                <a:ea typeface="幼圆" charset="0"/>
                <a:cs typeface="幼圆" charset="0"/>
              </a:rPr>
              <a:t>的下一个阿里巴巴</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5" name="矩形 14"/>
          <p:cNvSpPr/>
          <p:nvPr/>
        </p:nvSpPr>
        <p:spPr>
          <a:xfrm>
            <a:off x="1238164" y="1640507"/>
            <a:ext cx="2633884"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智慧餐厅京都开讲，掌贝引领餐饮</a:t>
            </a:r>
            <a:r>
              <a:rPr lang="en-US" altLang="zh-CN" sz="900" b="1" dirty="0" smtClean="0">
                <a:latin typeface="幼圆" charset="0"/>
                <a:ea typeface="幼圆" charset="0"/>
                <a:cs typeface="幼圆" charset="0"/>
              </a:rPr>
              <a:t>O2O</a:t>
            </a:r>
            <a:r>
              <a:rPr lang="zh-CN" altLang="en-US" sz="900" b="1" dirty="0" smtClean="0">
                <a:latin typeface="幼圆" charset="0"/>
                <a:ea typeface="幼圆" charset="0"/>
                <a:cs typeface="幼圆" charset="0"/>
              </a:rPr>
              <a:t>新风潮</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8" name="矩形 17"/>
          <p:cNvSpPr/>
          <p:nvPr/>
        </p:nvSpPr>
        <p:spPr>
          <a:xfrm>
            <a:off x="1288461" y="2035581"/>
            <a:ext cx="2677069"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智慧店铺时代，掌贝助力网咖留住顾客！</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9" name="矩形 18"/>
          <p:cNvSpPr/>
          <p:nvPr/>
        </p:nvSpPr>
        <p:spPr>
          <a:xfrm>
            <a:off x="1214919" y="2430655"/>
            <a:ext cx="2824152"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掌贝智慧店铺为传统零售业打开突破之门</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23618" y="1200159"/>
            <a:ext cx="1040870" cy="1440000"/>
          </a:xfrm>
          <a:prstGeom prst="rect">
            <a:avLst/>
          </a:prstGeom>
          <a:ln>
            <a:solidFill>
              <a:schemeClr val="bg1">
                <a:lumMod val="75000"/>
              </a:schemeClr>
            </a:solidFill>
          </a:ln>
          <a:effectLst/>
        </p:spPr>
      </p:pic>
      <p:sp>
        <p:nvSpPr>
          <p:cNvPr id="23" name="矩形 22"/>
          <p:cNvSpPr/>
          <p:nvPr/>
        </p:nvSpPr>
        <p:spPr>
          <a:xfrm>
            <a:off x="1114039" y="3684417"/>
            <a:ext cx="3025913"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为线下商户提供一体化管理，掌贝完成</a:t>
            </a:r>
            <a:r>
              <a:rPr lang="en-US" altLang="zh-CN" sz="900" b="1" dirty="0" smtClean="0">
                <a:latin typeface="幼圆" charset="0"/>
                <a:ea typeface="幼圆" charset="0"/>
                <a:cs typeface="幼圆" charset="0"/>
              </a:rPr>
              <a:t>3</a:t>
            </a:r>
            <a:r>
              <a:rPr lang="zh-CN" altLang="en-US" sz="900" b="1" dirty="0" smtClean="0">
                <a:latin typeface="幼圆" charset="0"/>
                <a:ea typeface="幼圆" charset="0"/>
                <a:cs typeface="幼圆" charset="0"/>
              </a:rPr>
              <a:t>亿元</a:t>
            </a:r>
            <a:r>
              <a:rPr lang="en-US" altLang="zh-CN" sz="900" b="1" dirty="0" smtClean="0">
                <a:latin typeface="幼圆" charset="0"/>
                <a:ea typeface="幼圆" charset="0"/>
                <a:cs typeface="幼圆" charset="0"/>
              </a:rPr>
              <a:t>B</a:t>
            </a:r>
            <a:r>
              <a:rPr lang="zh-CN" altLang="en-US" sz="900" b="1" dirty="0" smtClean="0">
                <a:latin typeface="幼圆" charset="0"/>
                <a:ea typeface="幼圆" charset="0"/>
                <a:cs typeface="幼圆" charset="0"/>
              </a:rPr>
              <a:t>轮融资</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4" name="矩形 23"/>
          <p:cNvSpPr/>
          <p:nvPr/>
        </p:nvSpPr>
        <p:spPr>
          <a:xfrm>
            <a:off x="1238163" y="4024395"/>
            <a:ext cx="2777663"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掌贝教你节日营销</a:t>
            </a:r>
            <a:r>
              <a:rPr lang="en-US" altLang="zh-CN" sz="900" b="1" dirty="0" smtClean="0">
                <a:latin typeface="幼圆" charset="0"/>
                <a:ea typeface="幼圆" charset="0"/>
                <a:cs typeface="幼圆" charset="0"/>
              </a:rPr>
              <a:t>3</a:t>
            </a:r>
            <a:r>
              <a:rPr lang="zh-CN" altLang="en-US" sz="900" b="1" dirty="0" smtClean="0">
                <a:latin typeface="幼圆" charset="0"/>
                <a:ea typeface="幼圆" charset="0"/>
                <a:cs typeface="幼圆" charset="0"/>
              </a:rPr>
              <a:t>种绝招，秒变互联网智慧店铺</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5" name="矩形 24"/>
          <p:cNvSpPr/>
          <p:nvPr/>
        </p:nvSpPr>
        <p:spPr>
          <a:xfrm>
            <a:off x="1118740" y="3254456"/>
            <a:ext cx="3016510"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高端餐饮携手掌贝智慧店铺，会员消费金额持续飙升</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6" name="矩形 25"/>
          <p:cNvSpPr/>
          <p:nvPr/>
        </p:nvSpPr>
        <p:spPr>
          <a:xfrm>
            <a:off x="1192934" y="2871195"/>
            <a:ext cx="2868122"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掌贝手环震撼上市，为商户连接每一个顾客</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pic>
        <p:nvPicPr>
          <p:cNvPr id="28" name="Picture 10" descr="http://img226.poco.cn/mypoco/myphoto/20140120/11/6496507020140120110641037.jpg"/>
          <p:cNvPicPr>
            <a:picLocks noChangeAspect="1" noChangeArrowheads="1"/>
          </p:cNvPicPr>
          <p:nvPr/>
        </p:nvPicPr>
        <p:blipFill>
          <a:blip r:embed="rId6" cstate="print"/>
          <a:srcRect/>
          <a:stretch>
            <a:fillRect/>
          </a:stretch>
        </p:blipFill>
        <p:spPr bwMode="auto">
          <a:xfrm>
            <a:off x="299700" y="1548265"/>
            <a:ext cx="720000" cy="437539"/>
          </a:xfrm>
          <a:prstGeom prst="rect">
            <a:avLst/>
          </a:prstGeom>
          <a:noFill/>
        </p:spPr>
      </p:pic>
      <p:pic>
        <p:nvPicPr>
          <p:cNvPr id="29" name="Picture 27"/>
          <p:cNvPicPr>
            <a:picLocks noChangeAspect="1" noChangeArrowheads="1"/>
          </p:cNvPicPr>
          <p:nvPr/>
        </p:nvPicPr>
        <p:blipFill>
          <a:blip r:embed="rId7" cstate="print"/>
          <a:srcRect/>
          <a:stretch>
            <a:fillRect/>
          </a:stretch>
        </p:blipFill>
        <p:spPr bwMode="auto">
          <a:xfrm>
            <a:off x="299700" y="2021907"/>
            <a:ext cx="720000" cy="376307"/>
          </a:xfrm>
          <a:prstGeom prst="rect">
            <a:avLst/>
          </a:prstGeom>
          <a:noFill/>
          <a:ln w="9525">
            <a:noFill/>
            <a:miter lim="800000"/>
            <a:headEnd/>
            <a:tailEnd/>
          </a:ln>
        </p:spPr>
      </p:pic>
      <p:pic>
        <p:nvPicPr>
          <p:cNvPr id="30" name="Picture 29" descr="http://pic.qiantucdn.com/58pic/11/25/30/76e58PICSCN.jpg"/>
          <p:cNvPicPr>
            <a:picLocks noChangeAspect="1" noChangeArrowheads="1"/>
          </p:cNvPicPr>
          <p:nvPr/>
        </p:nvPicPr>
        <p:blipFill>
          <a:blip r:embed="rId8" cstate="print"/>
          <a:srcRect/>
          <a:stretch>
            <a:fillRect/>
          </a:stretch>
        </p:blipFill>
        <p:spPr bwMode="auto">
          <a:xfrm>
            <a:off x="299700" y="2453955"/>
            <a:ext cx="720000" cy="262967"/>
          </a:xfrm>
          <a:prstGeom prst="rect">
            <a:avLst/>
          </a:prstGeom>
          <a:noFill/>
        </p:spPr>
      </p:pic>
      <p:pic>
        <p:nvPicPr>
          <p:cNvPr id="31" name="Picture 34"/>
          <p:cNvPicPr>
            <a:picLocks noChangeAspect="1" noChangeArrowheads="1"/>
          </p:cNvPicPr>
          <p:nvPr/>
        </p:nvPicPr>
        <p:blipFill>
          <a:blip r:embed="rId9" cstate="print"/>
          <a:srcRect/>
          <a:stretch>
            <a:fillRect/>
          </a:stretch>
        </p:blipFill>
        <p:spPr bwMode="auto">
          <a:xfrm>
            <a:off x="286510" y="3198154"/>
            <a:ext cx="720000" cy="339330"/>
          </a:xfrm>
          <a:prstGeom prst="rect">
            <a:avLst/>
          </a:prstGeom>
          <a:noFill/>
          <a:ln w="9525">
            <a:noFill/>
            <a:miter lim="800000"/>
            <a:headEnd/>
            <a:tailEnd/>
          </a:ln>
        </p:spPr>
      </p:pic>
      <p:pic>
        <p:nvPicPr>
          <p:cNvPr id="32" name="Picture 18" descr="C:\Users\Administrator\Desktop\图片素材\03c383bc2b184f30887f276240c583f0.png"/>
          <p:cNvPicPr>
            <a:picLocks noChangeAspect="1" noChangeArrowheads="1"/>
          </p:cNvPicPr>
          <p:nvPr/>
        </p:nvPicPr>
        <p:blipFill>
          <a:blip r:embed="rId10" cstate="print"/>
          <a:srcRect/>
          <a:stretch>
            <a:fillRect/>
          </a:stretch>
        </p:blipFill>
        <p:spPr bwMode="auto">
          <a:xfrm>
            <a:off x="405231" y="4019600"/>
            <a:ext cx="508939" cy="294649"/>
          </a:xfrm>
          <a:prstGeom prst="rect">
            <a:avLst/>
          </a:prstGeom>
          <a:noFill/>
        </p:spPr>
      </p:pic>
      <p:pic>
        <p:nvPicPr>
          <p:cNvPr id="33" name="Picture 36" descr="http://img5.iqilu.com/c/u/2015/0327/1427440097856.png"/>
          <p:cNvPicPr>
            <a:picLocks noChangeAspect="1" noChangeArrowheads="1"/>
          </p:cNvPicPr>
          <p:nvPr/>
        </p:nvPicPr>
        <p:blipFill>
          <a:blip r:embed="rId11" cstate="print"/>
          <a:srcRect/>
          <a:stretch>
            <a:fillRect/>
          </a:stretch>
        </p:blipFill>
        <p:spPr bwMode="auto">
          <a:xfrm>
            <a:off x="299700" y="2693551"/>
            <a:ext cx="720000" cy="547200"/>
          </a:xfrm>
          <a:prstGeom prst="rect">
            <a:avLst/>
          </a:prstGeom>
          <a:noFill/>
        </p:spPr>
      </p:pic>
      <p:pic>
        <p:nvPicPr>
          <p:cNvPr id="34" name="Picture 38" descr="http://cdn.huodongxing.com/file/20150527/115E119523B1B6873492E9B1FF6B5D8E2E/30501987362805794.jpeg"/>
          <p:cNvPicPr>
            <a:picLocks noChangeAspect="1" noChangeArrowheads="1"/>
          </p:cNvPicPr>
          <p:nvPr/>
        </p:nvPicPr>
        <p:blipFill>
          <a:blip r:embed="rId12" cstate="print"/>
          <a:srcRect/>
          <a:stretch>
            <a:fillRect/>
          </a:stretch>
        </p:blipFill>
        <p:spPr bwMode="auto">
          <a:xfrm>
            <a:off x="299700" y="3698515"/>
            <a:ext cx="720000" cy="195600"/>
          </a:xfrm>
          <a:prstGeom prst="rect">
            <a:avLst/>
          </a:prstGeom>
          <a:noFill/>
        </p:spPr>
      </p:pic>
      <p:sp>
        <p:nvSpPr>
          <p:cNvPr id="2" name="圆角矩形 1"/>
          <p:cNvSpPr/>
          <p:nvPr/>
        </p:nvSpPr>
        <p:spPr>
          <a:xfrm>
            <a:off x="201707" y="1206314"/>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6" name="圆角矩形 35"/>
          <p:cNvSpPr/>
          <p:nvPr/>
        </p:nvSpPr>
        <p:spPr>
          <a:xfrm>
            <a:off x="203284" y="161124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7" name="圆角矩形 36"/>
          <p:cNvSpPr/>
          <p:nvPr/>
        </p:nvSpPr>
        <p:spPr>
          <a:xfrm>
            <a:off x="203284" y="201310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8" name="圆角矩形 37"/>
          <p:cNvSpPr/>
          <p:nvPr/>
        </p:nvSpPr>
        <p:spPr>
          <a:xfrm>
            <a:off x="203284" y="241496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9" name="圆角矩形 38"/>
          <p:cNvSpPr/>
          <p:nvPr/>
        </p:nvSpPr>
        <p:spPr>
          <a:xfrm>
            <a:off x="203284" y="281682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0" name="圆角矩形 39"/>
          <p:cNvSpPr/>
          <p:nvPr/>
        </p:nvSpPr>
        <p:spPr>
          <a:xfrm>
            <a:off x="203284" y="321868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1" name="圆角矩形 40"/>
          <p:cNvSpPr/>
          <p:nvPr/>
        </p:nvSpPr>
        <p:spPr>
          <a:xfrm>
            <a:off x="203284" y="362054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2" name="圆角矩形 41"/>
          <p:cNvSpPr/>
          <p:nvPr/>
        </p:nvSpPr>
        <p:spPr>
          <a:xfrm>
            <a:off x="203284" y="4015997"/>
            <a:ext cx="912332" cy="316800"/>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9" name="圆角矩形 48"/>
          <p:cNvSpPr/>
          <p:nvPr/>
        </p:nvSpPr>
        <p:spPr>
          <a:xfrm>
            <a:off x="1216843" y="362672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sp>
        <p:nvSpPr>
          <p:cNvPr id="51" name="圆角矩形 50"/>
          <p:cNvSpPr/>
          <p:nvPr/>
        </p:nvSpPr>
        <p:spPr>
          <a:xfrm>
            <a:off x="1216843" y="120938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52" name="圆角矩形 51"/>
          <p:cNvSpPr/>
          <p:nvPr/>
        </p:nvSpPr>
        <p:spPr>
          <a:xfrm>
            <a:off x="1216843" y="161227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53" name="圆角矩形 52"/>
          <p:cNvSpPr/>
          <p:nvPr/>
        </p:nvSpPr>
        <p:spPr>
          <a:xfrm>
            <a:off x="1216843" y="201516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54" name="圆角矩形 53"/>
          <p:cNvSpPr/>
          <p:nvPr/>
        </p:nvSpPr>
        <p:spPr>
          <a:xfrm>
            <a:off x="1216843" y="241805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sp>
        <p:nvSpPr>
          <p:cNvPr id="55" name="圆角矩形 54"/>
          <p:cNvSpPr/>
          <p:nvPr/>
        </p:nvSpPr>
        <p:spPr>
          <a:xfrm>
            <a:off x="1216843" y="282094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sp>
        <p:nvSpPr>
          <p:cNvPr id="57" name="圆角矩形 56"/>
          <p:cNvSpPr/>
          <p:nvPr/>
        </p:nvSpPr>
        <p:spPr>
          <a:xfrm>
            <a:off x="1216843" y="4029616"/>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sp>
        <p:nvSpPr>
          <p:cNvPr id="58" name="圆角矩形 57"/>
          <p:cNvSpPr/>
          <p:nvPr/>
        </p:nvSpPr>
        <p:spPr>
          <a:xfrm>
            <a:off x="1216843" y="3223837"/>
            <a:ext cx="285110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pic>
        <p:nvPicPr>
          <p:cNvPr id="4" name="图片 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478575" y="2754142"/>
            <a:ext cx="1209030" cy="1440000"/>
          </a:xfrm>
          <a:prstGeom prst="rect">
            <a:avLst/>
          </a:prstGeom>
          <a:ln>
            <a:solidFill>
              <a:schemeClr val="bg1">
                <a:lumMod val="75000"/>
              </a:schemeClr>
            </a:solidFill>
          </a:ln>
        </p:spPr>
      </p:pic>
      <p:pic>
        <p:nvPicPr>
          <p:cNvPr id="59" name="图片 58"/>
          <p:cNvPicPr>
            <a:picLocks noChangeAspect="1"/>
          </p:cNvPicPr>
          <p:nvPr/>
        </p:nvPicPr>
        <p:blipFill rotWithShape="1">
          <a:blip r:embed="rId14" cstate="print">
            <a:extLst>
              <a:ext uri="{28A0092B-C50C-407E-A947-70E740481C1C}">
                <a14:useLocalDpi xmlns:a14="http://schemas.microsoft.com/office/drawing/2010/main" val="0"/>
              </a:ext>
            </a:extLst>
          </a:blip>
          <a:srcRect l="5555" t="-1036" r="2073" b="1036"/>
          <a:stretch/>
        </p:blipFill>
        <p:spPr>
          <a:xfrm>
            <a:off x="4310553" y="2754142"/>
            <a:ext cx="1126080" cy="1440000"/>
          </a:xfrm>
          <a:prstGeom prst="rect">
            <a:avLst/>
          </a:prstGeom>
          <a:ln>
            <a:solidFill>
              <a:schemeClr val="bg1">
                <a:lumMod val="75000"/>
              </a:schemeClr>
            </a:solidFill>
          </a:ln>
          <a:effectLst/>
        </p:spPr>
      </p:pic>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10553" y="1200159"/>
            <a:ext cx="1126207" cy="1440000"/>
          </a:xfrm>
          <a:prstGeom prst="rect">
            <a:avLst/>
          </a:prstGeom>
          <a:ln>
            <a:solidFill>
              <a:schemeClr val="bg1">
                <a:lumMod val="75000"/>
              </a:schemeClr>
            </a:solidFill>
          </a:ln>
          <a:effectLst/>
        </p:spPr>
      </p:pic>
      <p:sp>
        <p:nvSpPr>
          <p:cNvPr id="61" name="TextBox 55"/>
          <p:cNvSpPr txBox="1"/>
          <p:nvPr/>
        </p:nvSpPr>
        <p:spPr>
          <a:xfrm>
            <a:off x="1288461" y="4470380"/>
            <a:ext cx="1411331" cy="261610"/>
          </a:xfrm>
          <a:prstGeom prst="rect">
            <a:avLst/>
          </a:prstGeom>
          <a:noFill/>
        </p:spPr>
        <p:txBody>
          <a:bodyPr wrap="square" rtlCol="0">
            <a:spAutoFit/>
          </a:bodyPr>
          <a:lstStyle/>
          <a:p>
            <a:r>
              <a:rPr lang="zh-CN" altLang="en-US" sz="1100" b="1" dirty="0" smtClean="0">
                <a:solidFill>
                  <a:schemeClr val="accent2">
                    <a:lumMod val="75000"/>
                  </a:schemeClr>
                </a:solidFill>
                <a:latin typeface="幼圆" charset="0"/>
                <a:ea typeface="幼圆" charset="0"/>
                <a:cs typeface="幼圆" charset="0"/>
              </a:rPr>
              <a:t>部分</a:t>
            </a:r>
            <a:r>
              <a:rPr lang="zh-CN" altLang="en-US" sz="1100" b="1" smtClean="0">
                <a:solidFill>
                  <a:schemeClr val="accent2">
                    <a:lumMod val="75000"/>
                  </a:schemeClr>
                </a:solidFill>
                <a:latin typeface="幼圆" charset="0"/>
                <a:ea typeface="幼圆" charset="0"/>
                <a:cs typeface="幼圆" charset="0"/>
              </a:rPr>
              <a:t>媒体报道主题</a:t>
            </a:r>
            <a:endParaRPr lang="zh-CN" altLang="en-US" sz="1100" b="1" dirty="0" smtClean="0">
              <a:solidFill>
                <a:schemeClr val="accent2">
                  <a:lumMod val="75000"/>
                </a:schemeClr>
              </a:solidFill>
              <a:latin typeface="幼圆" charset="0"/>
              <a:ea typeface="幼圆" charset="0"/>
              <a:cs typeface="幼圆" charset="0"/>
            </a:endParaRPr>
          </a:p>
        </p:txBody>
      </p:sp>
      <p:sp>
        <p:nvSpPr>
          <p:cNvPr id="62" name="TextBox 55"/>
          <p:cNvSpPr txBox="1"/>
          <p:nvPr/>
        </p:nvSpPr>
        <p:spPr>
          <a:xfrm>
            <a:off x="6012160" y="4465603"/>
            <a:ext cx="1512168" cy="261610"/>
          </a:xfrm>
          <a:prstGeom prst="rect">
            <a:avLst/>
          </a:prstGeom>
          <a:noFill/>
        </p:spPr>
        <p:txBody>
          <a:bodyPr wrap="square" rtlCol="0">
            <a:spAutoFit/>
          </a:bodyPr>
          <a:lstStyle/>
          <a:p>
            <a:r>
              <a:rPr lang="zh-CN" altLang="en-US" sz="1100" b="1" smtClean="0">
                <a:solidFill>
                  <a:schemeClr val="accent2">
                    <a:lumMod val="75000"/>
                  </a:schemeClr>
                </a:solidFill>
                <a:latin typeface="幼圆" charset="0"/>
                <a:ea typeface="幼圆" charset="0"/>
                <a:cs typeface="幼圆" charset="0"/>
              </a:rPr>
              <a:t>部分媒体报道</a:t>
            </a:r>
            <a:r>
              <a:rPr lang="zh-CN" altLang="en-US" sz="1100" b="1" dirty="0" smtClean="0">
                <a:solidFill>
                  <a:schemeClr val="accent2">
                    <a:lumMod val="75000"/>
                  </a:schemeClr>
                </a:solidFill>
                <a:latin typeface="幼圆" charset="0"/>
                <a:ea typeface="幼圆" charset="0"/>
                <a:cs typeface="幼圆" charset="0"/>
              </a:rPr>
              <a:t>截图</a:t>
            </a:r>
          </a:p>
        </p:txBody>
      </p:sp>
      <p:sp>
        <p:nvSpPr>
          <p:cNvPr id="64" name="TextBox 55"/>
          <p:cNvSpPr txBox="1"/>
          <p:nvPr/>
        </p:nvSpPr>
        <p:spPr>
          <a:xfrm>
            <a:off x="6319380" y="4170281"/>
            <a:ext cx="1060932" cy="261610"/>
          </a:xfrm>
          <a:prstGeom prst="rect">
            <a:avLst/>
          </a:prstGeom>
          <a:noFill/>
        </p:spPr>
        <p:txBody>
          <a:bodyPr wrap="square" rtlCol="0">
            <a:spAutoFit/>
          </a:bodyPr>
          <a:lstStyle/>
          <a:p>
            <a:r>
              <a:rPr lang="en-US" altLang="zh-CN" sz="1100" b="1" dirty="0" smtClean="0">
                <a:solidFill>
                  <a:schemeClr val="accent2">
                    <a:lumMod val="75000"/>
                  </a:schemeClr>
                </a:solidFill>
                <a:latin typeface="幼圆" charset="0"/>
                <a:ea typeface="幼圆" charset="0"/>
                <a:cs typeface="幼圆" charset="0"/>
              </a:rPr>
              <a:t>More……</a:t>
            </a:r>
            <a:endParaRPr lang="zh-CN" altLang="en-US" sz="1100" b="1" dirty="0" smtClean="0">
              <a:solidFill>
                <a:schemeClr val="accent2">
                  <a:lumMod val="75000"/>
                </a:schemeClr>
              </a:solidFill>
              <a:latin typeface="幼圆" charset="0"/>
              <a:ea typeface="幼圆" charset="0"/>
              <a:cs typeface="幼圆" charset="0"/>
            </a:endParaRPr>
          </a:p>
        </p:txBody>
      </p:sp>
      <p:pic>
        <p:nvPicPr>
          <p:cNvPr id="3" name="图片 2"/>
          <p:cNvPicPr>
            <a:picLocks noChangeAspect="1"/>
          </p:cNvPicPr>
          <p:nvPr/>
        </p:nvPicPr>
        <p:blipFill>
          <a:blip r:embed="rId16" cstate="print"/>
          <a:stretch>
            <a:fillRect/>
          </a:stretch>
        </p:blipFill>
        <p:spPr>
          <a:xfrm>
            <a:off x="438887" y="1239559"/>
            <a:ext cx="446626" cy="254918"/>
          </a:xfrm>
          <a:prstGeom prst="rect">
            <a:avLst/>
          </a:prstGeom>
        </p:spPr>
      </p:pic>
      <p:pic>
        <p:nvPicPr>
          <p:cNvPr id="65" name="图片 64"/>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729547" y="2754142"/>
            <a:ext cx="1138935" cy="1429807"/>
          </a:xfrm>
          <a:prstGeom prst="rect">
            <a:avLst/>
          </a:prstGeom>
          <a:ln>
            <a:solidFill>
              <a:schemeClr val="bg1">
                <a:lumMod val="75000"/>
              </a:schemeClr>
            </a:solidFill>
          </a:ln>
          <a:effectLst/>
        </p:spPr>
      </p:pic>
      <p:grpSp>
        <p:nvGrpSpPr>
          <p:cNvPr id="9" name="组 8"/>
          <p:cNvGrpSpPr/>
          <p:nvPr/>
        </p:nvGrpSpPr>
        <p:grpSpPr>
          <a:xfrm>
            <a:off x="7923618" y="2754142"/>
            <a:ext cx="1040400" cy="1432333"/>
            <a:chOff x="7923618" y="2754142"/>
            <a:chExt cx="1040400" cy="1432333"/>
          </a:xfrm>
        </p:grpSpPr>
        <p:pic>
          <p:nvPicPr>
            <p:cNvPr id="17" name="图片 1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923618" y="2754142"/>
              <a:ext cx="1040400" cy="1432333"/>
            </a:xfrm>
            <a:prstGeom prst="rect">
              <a:avLst/>
            </a:prstGeom>
            <a:ln>
              <a:solidFill>
                <a:schemeClr val="bg1">
                  <a:lumMod val="75000"/>
                </a:schemeClr>
              </a:solidFill>
            </a:ln>
            <a:effectLst/>
          </p:spPr>
        </p:pic>
        <p:pic>
          <p:nvPicPr>
            <p:cNvPr id="66" name="图片 65"/>
            <p:cNvPicPr>
              <a:picLocks noChangeAspect="1"/>
            </p:cNvPicPr>
            <p:nvPr/>
          </p:nvPicPr>
          <p:blipFill rotWithShape="1">
            <a:blip r:embed="rId19" cstate="print">
              <a:extLst>
                <a:ext uri="{28A0092B-C50C-407E-A947-70E740481C1C}">
                  <a14:useLocalDpi xmlns:a14="http://schemas.microsoft.com/office/drawing/2010/main" val="0"/>
                </a:ext>
              </a:extLst>
            </a:blip>
            <a:srcRect l="4171" r="5730"/>
            <a:stretch/>
          </p:blipFill>
          <p:spPr>
            <a:xfrm>
              <a:off x="8042509" y="3488116"/>
              <a:ext cx="692886" cy="494569"/>
            </a:xfrm>
            <a:prstGeom prst="rect">
              <a:avLst/>
            </a:prstGeom>
          </p:spPr>
        </p:pic>
      </p:grpSp>
      <p:sp>
        <p:nvSpPr>
          <p:cNvPr id="50" name="文本框 49"/>
          <p:cNvSpPr txBox="1"/>
          <p:nvPr/>
        </p:nvSpPr>
        <p:spPr>
          <a:xfrm>
            <a:off x="238923" y="213631"/>
            <a:ext cx="3401509"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11</a:t>
            </a:r>
            <a:r>
              <a:rPr lang="zh-CN" altLang="en-US" sz="2100" b="1" dirty="0" smtClean="0">
                <a:solidFill>
                  <a:srgbClr val="0182F0"/>
                </a:solidFill>
                <a:latin typeface="幼圆" charset="0"/>
                <a:ea typeface="幼圆" charset="0"/>
                <a:cs typeface="幼圆" charset="0"/>
              </a:rPr>
              <a:t>、媒体报道：国家级媒体</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6930643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1332471" y="1919768"/>
            <a:ext cx="230148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《B</a:t>
            </a:r>
            <a:r>
              <a:rPr lang="zh-CN" altLang="en-US" sz="900" b="1" dirty="0" smtClean="0">
                <a:latin typeface="幼圆" charset="0"/>
                <a:ea typeface="幼圆" charset="0"/>
                <a:cs typeface="幼圆" charset="0"/>
              </a:rPr>
              <a:t>轮融资</a:t>
            </a:r>
            <a:r>
              <a:rPr lang="en-US" altLang="zh-CN" sz="900" b="1" dirty="0" smtClean="0">
                <a:latin typeface="幼圆" charset="0"/>
                <a:ea typeface="幼圆" charset="0"/>
                <a:cs typeface="幼圆" charset="0"/>
              </a:rPr>
              <a:t>3</a:t>
            </a:r>
            <a:r>
              <a:rPr lang="zh-CN" altLang="en-US" sz="900" b="1" dirty="0" smtClean="0">
                <a:latin typeface="幼圆" charset="0"/>
                <a:ea typeface="幼圆" charset="0"/>
                <a:cs typeface="幼圆" charset="0"/>
              </a:rPr>
              <a:t>亿元，掌贝升级为智慧店铺服务平台，致力于为</a:t>
            </a:r>
            <a:r>
              <a:rPr lang="en-US" altLang="zh-CN" sz="900" b="1" dirty="0" smtClean="0">
                <a:latin typeface="幼圆" charset="0"/>
                <a:ea typeface="幼圆" charset="0"/>
                <a:cs typeface="幼圆" charset="0"/>
              </a:rPr>
              <a:t>6000</a:t>
            </a:r>
            <a:r>
              <a:rPr lang="zh-CN" altLang="en-US" sz="900" b="1" dirty="0" smtClean="0">
                <a:latin typeface="幼圆" charset="0"/>
                <a:ea typeface="幼圆" charset="0"/>
                <a:cs typeface="幼圆" charset="0"/>
              </a:rPr>
              <a:t>万店铺服务</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3" name="矩形 12"/>
          <p:cNvSpPr/>
          <p:nvPr/>
        </p:nvSpPr>
        <p:spPr>
          <a:xfrm>
            <a:off x="1411151" y="3488871"/>
            <a:ext cx="214412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互联网还没让餐厅内部运营更高效，味千拉面准备靠这三点提效</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4" name="矩形 13"/>
          <p:cNvSpPr/>
          <p:nvPr/>
        </p:nvSpPr>
        <p:spPr>
          <a:xfrm>
            <a:off x="1332471" y="3866232"/>
            <a:ext cx="230148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《B</a:t>
            </a:r>
            <a:r>
              <a:rPr lang="zh-CN" altLang="en-US" sz="900" b="1" dirty="0" smtClean="0">
                <a:latin typeface="幼圆" charset="0"/>
                <a:ea typeface="幼圆" charset="0"/>
                <a:cs typeface="幼圆" charset="0"/>
              </a:rPr>
              <a:t>轮融资</a:t>
            </a:r>
            <a:r>
              <a:rPr lang="en-US" altLang="zh-CN" sz="900" b="1" dirty="0" smtClean="0">
                <a:latin typeface="幼圆" charset="0"/>
                <a:ea typeface="幼圆" charset="0"/>
                <a:cs typeface="幼圆" charset="0"/>
              </a:rPr>
              <a:t>3</a:t>
            </a:r>
            <a:r>
              <a:rPr lang="zh-CN" altLang="en-US" sz="900" b="1" dirty="0" smtClean="0">
                <a:latin typeface="幼圆" charset="0"/>
                <a:ea typeface="幼圆" charset="0"/>
                <a:cs typeface="幼圆" charset="0"/>
              </a:rPr>
              <a:t>亿元，掌贝升级为智慧店铺服务平台，致力于为</a:t>
            </a:r>
            <a:r>
              <a:rPr lang="en-US" altLang="zh-CN" sz="900" b="1" dirty="0" smtClean="0">
                <a:latin typeface="幼圆" charset="0"/>
                <a:ea typeface="幼圆" charset="0"/>
                <a:cs typeface="幼圆" charset="0"/>
              </a:rPr>
              <a:t>6000</a:t>
            </a:r>
            <a:r>
              <a:rPr lang="zh-CN" altLang="en-US" sz="900" b="1" dirty="0" smtClean="0">
                <a:latin typeface="幼圆" charset="0"/>
                <a:ea typeface="幼圆" charset="0"/>
                <a:cs typeface="幼圆" charset="0"/>
              </a:rPr>
              <a:t>万店铺服务</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6" name="矩形 15"/>
          <p:cNvSpPr/>
          <p:nvPr/>
        </p:nvSpPr>
        <p:spPr>
          <a:xfrm>
            <a:off x="1332471" y="1537579"/>
            <a:ext cx="230148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《[CXO</a:t>
            </a:r>
            <a:r>
              <a:rPr lang="zh-CN" altLang="en-US" sz="900" b="1" dirty="0" smtClean="0">
                <a:latin typeface="幼圆" charset="0"/>
                <a:ea typeface="幼圆" charset="0"/>
                <a:cs typeface="幼圆" charset="0"/>
              </a:rPr>
              <a:t>说</a:t>
            </a: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a:t>
            </a:r>
            <a:r>
              <a:rPr lang="en-US" altLang="zh-CN" sz="900" b="1" dirty="0" smtClean="0">
                <a:latin typeface="幼圆" charset="0"/>
                <a:ea typeface="幼圆" charset="0"/>
                <a:cs typeface="幼圆" charset="0"/>
              </a:rPr>
              <a:t>CEO</a:t>
            </a:r>
            <a:r>
              <a:rPr lang="zh-CN" altLang="en-US" sz="900" b="1" dirty="0" smtClean="0">
                <a:latin typeface="幼圆" charset="0"/>
                <a:ea typeface="幼圆" charset="0"/>
                <a:cs typeface="幼圆" charset="0"/>
              </a:rPr>
              <a:t>宿凯：支付行业的蓝海在线下，线上和线下交易数据差一万倍</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7" name="矩形 16"/>
          <p:cNvSpPr/>
          <p:nvPr/>
        </p:nvSpPr>
        <p:spPr>
          <a:xfrm>
            <a:off x="1411151" y="2328631"/>
            <a:ext cx="214412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专访掌贝陈腾飞：为了用户体验高管亲自开餐厅当跑堂</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0" name="矩形 19"/>
          <p:cNvSpPr/>
          <p:nvPr/>
        </p:nvSpPr>
        <p:spPr>
          <a:xfrm>
            <a:off x="1330528" y="1193321"/>
            <a:ext cx="2305368" cy="230832"/>
          </a:xfrm>
          <a:prstGeom prst="rect">
            <a:avLst/>
          </a:prstGeom>
        </p:spPr>
        <p:txBody>
          <a:bodyPr wrap="square">
            <a:spAutoFit/>
          </a:bodyPr>
          <a:lstStyle/>
          <a:p>
            <a:pPr algn="ctr"/>
            <a:r>
              <a:rPr lang="en-US" altLang="zh-CN" sz="900" b="1" dirty="0" smtClean="0"/>
              <a:t>《</a:t>
            </a:r>
            <a:r>
              <a:rPr lang="zh-CN" altLang="en-US" sz="900" b="1" dirty="0" smtClean="0"/>
              <a:t>掌贝</a:t>
            </a:r>
            <a:r>
              <a:rPr lang="zh-CN" altLang="en-US" sz="900" b="1" dirty="0"/>
              <a:t>微信商城：后电商时代的商户</a:t>
            </a:r>
            <a:r>
              <a:rPr lang="zh-CN" altLang="en-US" sz="900" b="1" dirty="0" smtClean="0"/>
              <a:t>神器</a:t>
            </a:r>
            <a:r>
              <a:rPr lang="en-US" altLang="zh-CN" sz="900" b="1" dirty="0" smtClean="0"/>
              <a:t>》</a:t>
            </a:r>
            <a:endParaRPr lang="zh-CN" altLang="en-US" sz="900" b="1" dirty="0">
              <a:latin typeface="幼圆" charset="0"/>
              <a:ea typeface="幼圆" charset="0"/>
              <a:cs typeface="幼圆" charset="0"/>
            </a:endParaRPr>
          </a:p>
        </p:txBody>
      </p:sp>
      <p:pic>
        <p:nvPicPr>
          <p:cNvPr id="21" name="Picture 1"/>
          <p:cNvPicPr>
            <a:picLocks noChangeAspect="1" noChangeArrowheads="1"/>
          </p:cNvPicPr>
          <p:nvPr/>
        </p:nvPicPr>
        <p:blipFill>
          <a:blip r:embed="rId3" cstate="print"/>
          <a:srcRect/>
          <a:stretch>
            <a:fillRect/>
          </a:stretch>
        </p:blipFill>
        <p:spPr bwMode="auto">
          <a:xfrm>
            <a:off x="275292" y="1155470"/>
            <a:ext cx="720000" cy="324782"/>
          </a:xfrm>
          <a:prstGeom prst="rect">
            <a:avLst/>
          </a:prstGeom>
          <a:noFill/>
          <a:ln w="9525">
            <a:noFill/>
            <a:miter lim="800000"/>
            <a:headEnd/>
            <a:tailEnd/>
          </a:ln>
        </p:spPr>
      </p:pic>
      <p:pic>
        <p:nvPicPr>
          <p:cNvPr id="23" name="Picture 2"/>
          <p:cNvPicPr>
            <a:picLocks noChangeAspect="1" noChangeArrowheads="1"/>
          </p:cNvPicPr>
          <p:nvPr/>
        </p:nvPicPr>
        <p:blipFill>
          <a:blip r:embed="rId4" cstate="print"/>
          <a:srcRect/>
          <a:stretch>
            <a:fillRect/>
          </a:stretch>
        </p:blipFill>
        <p:spPr bwMode="auto">
          <a:xfrm>
            <a:off x="275292" y="1947558"/>
            <a:ext cx="720000" cy="390400"/>
          </a:xfrm>
          <a:prstGeom prst="rect">
            <a:avLst/>
          </a:prstGeom>
          <a:noFill/>
          <a:ln w="9525">
            <a:noFill/>
            <a:miter lim="800000"/>
            <a:headEnd/>
            <a:tailEnd/>
          </a:ln>
        </p:spPr>
      </p:pic>
      <p:pic>
        <p:nvPicPr>
          <p:cNvPr id="24" name="Picture 15" descr="C:\Users\Administrator\Desktop\图片素材\0a7ce0686ba646192a1f883468dfacdc.jpg"/>
          <p:cNvPicPr>
            <a:picLocks noChangeAspect="1" noChangeArrowheads="1"/>
          </p:cNvPicPr>
          <p:nvPr/>
        </p:nvPicPr>
        <p:blipFill>
          <a:blip r:embed="rId5" cstate="print"/>
          <a:srcRect/>
          <a:stretch>
            <a:fillRect/>
          </a:stretch>
        </p:blipFill>
        <p:spPr bwMode="auto">
          <a:xfrm>
            <a:off x="431520" y="3467359"/>
            <a:ext cx="360000" cy="360000"/>
          </a:xfrm>
          <a:prstGeom prst="rect">
            <a:avLst/>
          </a:prstGeom>
          <a:noFill/>
        </p:spPr>
      </p:pic>
      <p:pic>
        <p:nvPicPr>
          <p:cNvPr id="26" name="Picture 5"/>
          <p:cNvPicPr>
            <a:picLocks noChangeAspect="1" noChangeArrowheads="1"/>
          </p:cNvPicPr>
          <p:nvPr/>
        </p:nvPicPr>
        <p:blipFill>
          <a:blip r:embed="rId6" cstate="print"/>
          <a:srcRect/>
          <a:stretch>
            <a:fillRect/>
          </a:stretch>
        </p:blipFill>
        <p:spPr bwMode="auto">
          <a:xfrm>
            <a:off x="251520" y="2692653"/>
            <a:ext cx="720000" cy="387429"/>
          </a:xfrm>
          <a:prstGeom prst="rect">
            <a:avLst/>
          </a:prstGeom>
          <a:noFill/>
          <a:ln w="9525">
            <a:noFill/>
            <a:miter lim="800000"/>
            <a:headEnd/>
            <a:tailEnd/>
          </a:ln>
        </p:spPr>
      </p:pic>
      <p:pic>
        <p:nvPicPr>
          <p:cNvPr id="27" name="Picture 7" descr="http://www.wdxuexi.com/fenghui/images/%CB%D9%CD%BE%CD%F8logo.jpg"/>
          <p:cNvPicPr>
            <a:picLocks noChangeAspect="1" noChangeArrowheads="1"/>
          </p:cNvPicPr>
          <p:nvPr/>
        </p:nvPicPr>
        <p:blipFill>
          <a:blip r:embed="rId7" cstate="print"/>
          <a:srcRect/>
          <a:stretch>
            <a:fillRect/>
          </a:stretch>
        </p:blipFill>
        <p:spPr bwMode="auto">
          <a:xfrm>
            <a:off x="306442" y="2379606"/>
            <a:ext cx="589877" cy="272851"/>
          </a:xfrm>
          <a:prstGeom prst="rect">
            <a:avLst/>
          </a:prstGeom>
          <a:noFill/>
        </p:spPr>
      </p:pic>
      <p:pic>
        <p:nvPicPr>
          <p:cNvPr id="28" name="Picture 9" descr="http://fdfs.xmcdn.com/group19/M0A/22/99/wKgJJleGOQDCs_ofAAEB3Er8Vys319.jpg"/>
          <p:cNvPicPr>
            <a:picLocks noChangeAspect="1" noChangeArrowheads="1"/>
          </p:cNvPicPr>
          <p:nvPr/>
        </p:nvPicPr>
        <p:blipFill>
          <a:blip r:embed="rId8" cstate="print"/>
          <a:srcRect/>
          <a:stretch>
            <a:fillRect/>
          </a:stretch>
        </p:blipFill>
        <p:spPr bwMode="auto">
          <a:xfrm>
            <a:off x="251520" y="3798073"/>
            <a:ext cx="720000" cy="468000"/>
          </a:xfrm>
          <a:prstGeom prst="rect">
            <a:avLst/>
          </a:prstGeom>
          <a:noFill/>
        </p:spPr>
      </p:pic>
      <p:pic>
        <p:nvPicPr>
          <p:cNvPr id="29" name="Picture 11" descr="http://www.yunxindai.com/data/upfiles/images/2015-07/16/10870_articles_article_14370148752.png"/>
          <p:cNvPicPr>
            <a:picLocks noChangeAspect="1" noChangeArrowheads="1"/>
          </p:cNvPicPr>
          <p:nvPr/>
        </p:nvPicPr>
        <p:blipFill>
          <a:blip r:embed="rId9" cstate="print"/>
          <a:srcRect/>
          <a:stretch>
            <a:fillRect/>
          </a:stretch>
        </p:blipFill>
        <p:spPr bwMode="auto">
          <a:xfrm>
            <a:off x="263387" y="1515510"/>
            <a:ext cx="720000" cy="434757"/>
          </a:xfrm>
          <a:prstGeom prst="rect">
            <a:avLst/>
          </a:prstGeom>
          <a:noFill/>
        </p:spPr>
      </p:pic>
      <p:sp>
        <p:nvSpPr>
          <p:cNvPr id="30" name="圆角矩形 29"/>
          <p:cNvSpPr/>
          <p:nvPr/>
        </p:nvSpPr>
        <p:spPr>
          <a:xfrm>
            <a:off x="175416" y="1177071"/>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1" name="圆角矩形 30"/>
          <p:cNvSpPr/>
          <p:nvPr/>
        </p:nvSpPr>
        <p:spPr>
          <a:xfrm>
            <a:off x="175416" y="2732015"/>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2" name="圆角矩形 31"/>
          <p:cNvSpPr/>
          <p:nvPr/>
        </p:nvSpPr>
        <p:spPr>
          <a:xfrm>
            <a:off x="175416" y="2343279"/>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3" name="圆角矩形 32"/>
          <p:cNvSpPr/>
          <p:nvPr/>
        </p:nvSpPr>
        <p:spPr>
          <a:xfrm>
            <a:off x="175416" y="156580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4" name="圆角矩形 33"/>
          <p:cNvSpPr/>
          <p:nvPr/>
        </p:nvSpPr>
        <p:spPr>
          <a:xfrm>
            <a:off x="175416" y="1954543"/>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5" name="圆角矩形 34"/>
          <p:cNvSpPr/>
          <p:nvPr/>
        </p:nvSpPr>
        <p:spPr>
          <a:xfrm>
            <a:off x="175416" y="3509487"/>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37" name="圆角矩形 36"/>
          <p:cNvSpPr/>
          <p:nvPr/>
        </p:nvSpPr>
        <p:spPr>
          <a:xfrm>
            <a:off x="175416" y="3898226"/>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pic>
        <p:nvPicPr>
          <p:cNvPr id="38" name="Picture 4"/>
          <p:cNvPicPr>
            <a:picLocks noChangeAspect="1" noChangeArrowheads="1"/>
          </p:cNvPicPr>
          <p:nvPr/>
        </p:nvPicPr>
        <p:blipFill>
          <a:blip r:embed="rId10" cstate="print"/>
          <a:srcRect/>
          <a:stretch>
            <a:fillRect/>
          </a:stretch>
        </p:blipFill>
        <p:spPr bwMode="auto">
          <a:xfrm>
            <a:off x="275292" y="3096186"/>
            <a:ext cx="576000" cy="310755"/>
          </a:xfrm>
          <a:prstGeom prst="rect">
            <a:avLst/>
          </a:prstGeom>
          <a:noFill/>
          <a:ln w="9525">
            <a:noFill/>
            <a:miter lim="800000"/>
            <a:headEnd/>
            <a:tailEnd/>
          </a:ln>
        </p:spPr>
      </p:pic>
      <p:sp>
        <p:nvSpPr>
          <p:cNvPr id="39" name="圆角矩形 38"/>
          <p:cNvSpPr/>
          <p:nvPr/>
        </p:nvSpPr>
        <p:spPr>
          <a:xfrm>
            <a:off x="175416" y="3120751"/>
            <a:ext cx="912332"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0" name="矩形 39"/>
          <p:cNvSpPr/>
          <p:nvPr/>
        </p:nvSpPr>
        <p:spPr>
          <a:xfrm>
            <a:off x="1411151" y="2698939"/>
            <a:ext cx="2144123"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消费升级时代，掌贝助力餐饮实现</a:t>
            </a:r>
            <a:r>
              <a:rPr lang="en-US" altLang="zh-CN" sz="900" b="1" dirty="0" smtClean="0">
                <a:latin typeface="幼圆" charset="0"/>
                <a:ea typeface="幼圆" charset="0"/>
                <a:cs typeface="幼圆" charset="0"/>
              </a:rPr>
              <a:t>O2O</a:t>
            </a:r>
            <a:r>
              <a:rPr lang="zh-CN" altLang="en-US" sz="900" b="1" dirty="0" smtClean="0">
                <a:latin typeface="幼圆" charset="0"/>
                <a:ea typeface="幼圆" charset="0"/>
                <a:cs typeface="幼圆" charset="0"/>
              </a:rPr>
              <a:t>转型</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41" name="矩形 40"/>
          <p:cNvSpPr/>
          <p:nvPr/>
        </p:nvSpPr>
        <p:spPr>
          <a:xfrm>
            <a:off x="1362297" y="3137958"/>
            <a:ext cx="2241831" cy="2308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从掌贝智慧平台看</a:t>
            </a:r>
            <a:r>
              <a:rPr lang="zh-CN" altLang="en-US" sz="900" b="1" dirty="0" smtClean="0"/>
              <a:t>未来互联网智慧餐厅</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42" name="圆角矩形 41"/>
          <p:cNvSpPr/>
          <p:nvPr/>
        </p:nvSpPr>
        <p:spPr>
          <a:xfrm>
            <a:off x="1197564" y="1954543"/>
            <a:ext cx="255397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3" name="圆角矩形 42"/>
          <p:cNvSpPr/>
          <p:nvPr/>
        </p:nvSpPr>
        <p:spPr>
          <a:xfrm>
            <a:off x="1197564" y="1565807"/>
            <a:ext cx="2557533"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4" name="圆角矩形 43"/>
          <p:cNvSpPr/>
          <p:nvPr/>
        </p:nvSpPr>
        <p:spPr>
          <a:xfrm>
            <a:off x="1197564" y="1177071"/>
            <a:ext cx="2531008"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5" name="圆角矩形 44"/>
          <p:cNvSpPr/>
          <p:nvPr/>
        </p:nvSpPr>
        <p:spPr>
          <a:xfrm>
            <a:off x="1197564" y="2343279"/>
            <a:ext cx="2553971" cy="319016"/>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6" name="圆角矩形 45"/>
          <p:cNvSpPr/>
          <p:nvPr/>
        </p:nvSpPr>
        <p:spPr>
          <a:xfrm>
            <a:off x="1197564" y="2732015"/>
            <a:ext cx="255397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b="1"/>
          </a:p>
        </p:txBody>
      </p:sp>
      <p:sp>
        <p:nvSpPr>
          <p:cNvPr id="47" name="圆角矩形 46"/>
          <p:cNvSpPr/>
          <p:nvPr/>
        </p:nvSpPr>
        <p:spPr>
          <a:xfrm>
            <a:off x="1197564" y="3120751"/>
            <a:ext cx="255397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8" name="圆角矩形 47"/>
          <p:cNvSpPr/>
          <p:nvPr/>
        </p:nvSpPr>
        <p:spPr>
          <a:xfrm>
            <a:off x="1197564" y="3509487"/>
            <a:ext cx="255397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49" name="圆角矩形 48"/>
          <p:cNvSpPr/>
          <p:nvPr/>
        </p:nvSpPr>
        <p:spPr>
          <a:xfrm>
            <a:off x="1197564" y="3898226"/>
            <a:ext cx="2553971" cy="303181"/>
          </a:xfrm>
          <a:prstGeom prst="roundRect">
            <a:avLst/>
          </a:prstGeom>
          <a:solidFill>
            <a:schemeClr val="bg1">
              <a:lumMod val="95000"/>
              <a:alpha val="2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sp>
        <p:nvSpPr>
          <p:cNvPr id="51" name="TextBox 55"/>
          <p:cNvSpPr txBox="1"/>
          <p:nvPr/>
        </p:nvSpPr>
        <p:spPr>
          <a:xfrm>
            <a:off x="662530" y="710575"/>
            <a:ext cx="7944708" cy="276999"/>
          </a:xfrm>
          <a:prstGeom prst="rect">
            <a:avLst/>
          </a:prstGeom>
          <a:noFill/>
        </p:spPr>
        <p:txBody>
          <a:bodyPr wrap="square" rtlCol="0">
            <a:spAutoFit/>
          </a:bodyPr>
          <a:lstStyle/>
          <a:p>
            <a:r>
              <a:rPr lang="zh-CN" altLang="en-US" sz="1200" b="1" dirty="0" smtClean="0">
                <a:latin typeface="幼圆" charset="0"/>
                <a:ea typeface="幼圆" charset="0"/>
                <a:cs typeface="幼圆" charset="0"/>
              </a:rPr>
              <a:t>包括</a:t>
            </a:r>
            <a:r>
              <a:rPr lang="en-US" altLang="zh-CN" sz="1200" b="1" dirty="0" err="1" smtClean="0">
                <a:latin typeface="幼圆" charset="0"/>
                <a:ea typeface="幼圆" charset="0"/>
                <a:cs typeface="幼圆" charset="0"/>
              </a:rPr>
              <a:t>TechWeb</a:t>
            </a:r>
            <a:r>
              <a:rPr lang="zh-CN" altLang="en-US" sz="1200" b="1" dirty="0" smtClean="0">
                <a:latin typeface="幼圆" charset="0"/>
                <a:ea typeface="幼圆" charset="0"/>
                <a:cs typeface="幼圆" charset="0"/>
              </a:rPr>
              <a:t>、品途、创业邦、速途网、</a:t>
            </a:r>
            <a:r>
              <a:rPr lang="en-US" altLang="zh-CN" sz="1200" b="1" dirty="0" smtClean="0">
                <a:latin typeface="幼圆" charset="0"/>
                <a:ea typeface="幼圆" charset="0"/>
                <a:cs typeface="幼圆" charset="0"/>
              </a:rPr>
              <a:t>36Kr</a:t>
            </a:r>
            <a:r>
              <a:rPr lang="zh-CN" altLang="en-US" sz="1200" b="1" dirty="0" smtClean="0">
                <a:latin typeface="幼圆" charset="0"/>
                <a:ea typeface="幼圆" charset="0"/>
                <a:cs typeface="幼圆" charset="0"/>
              </a:rPr>
              <a:t>、亿欧、界面、亿邦动力等众多科技创投媒体争相报道：</a:t>
            </a:r>
          </a:p>
        </p:txBody>
      </p:sp>
      <p:sp>
        <p:nvSpPr>
          <p:cNvPr id="52" name="TextBox 55"/>
          <p:cNvSpPr txBox="1"/>
          <p:nvPr/>
        </p:nvSpPr>
        <p:spPr>
          <a:xfrm>
            <a:off x="1288461" y="4433104"/>
            <a:ext cx="1411331" cy="261610"/>
          </a:xfrm>
          <a:prstGeom prst="rect">
            <a:avLst/>
          </a:prstGeom>
          <a:noFill/>
        </p:spPr>
        <p:txBody>
          <a:bodyPr wrap="square" rtlCol="0">
            <a:spAutoFit/>
          </a:bodyPr>
          <a:lstStyle/>
          <a:p>
            <a:r>
              <a:rPr lang="zh-CN" altLang="en-US" sz="1100" b="1" dirty="0" smtClean="0">
                <a:solidFill>
                  <a:schemeClr val="accent2">
                    <a:lumMod val="75000"/>
                  </a:schemeClr>
                </a:solidFill>
                <a:latin typeface="幼圆" charset="0"/>
                <a:ea typeface="幼圆" charset="0"/>
                <a:cs typeface="幼圆" charset="0"/>
              </a:rPr>
              <a:t>部分媒体报道主题</a:t>
            </a:r>
          </a:p>
        </p:txBody>
      </p:sp>
      <p:sp>
        <p:nvSpPr>
          <p:cNvPr id="53" name="TextBox 55"/>
          <p:cNvSpPr txBox="1"/>
          <p:nvPr/>
        </p:nvSpPr>
        <p:spPr>
          <a:xfrm>
            <a:off x="5940152" y="4459325"/>
            <a:ext cx="1512168" cy="261610"/>
          </a:xfrm>
          <a:prstGeom prst="rect">
            <a:avLst/>
          </a:prstGeom>
          <a:noFill/>
        </p:spPr>
        <p:txBody>
          <a:bodyPr wrap="square" rtlCol="0">
            <a:spAutoFit/>
          </a:bodyPr>
          <a:lstStyle/>
          <a:p>
            <a:r>
              <a:rPr lang="zh-CN" altLang="en-US" sz="1100" b="1" smtClean="0">
                <a:solidFill>
                  <a:schemeClr val="accent2">
                    <a:lumMod val="75000"/>
                  </a:schemeClr>
                </a:solidFill>
                <a:latin typeface="幼圆" charset="0"/>
                <a:ea typeface="幼圆" charset="0"/>
                <a:cs typeface="幼圆" charset="0"/>
              </a:rPr>
              <a:t>部分媒体报道</a:t>
            </a:r>
            <a:r>
              <a:rPr lang="zh-CN" altLang="en-US" sz="1100" b="1" dirty="0" smtClean="0">
                <a:solidFill>
                  <a:schemeClr val="accent2">
                    <a:lumMod val="75000"/>
                  </a:schemeClr>
                </a:solidFill>
                <a:latin typeface="幼圆" charset="0"/>
                <a:ea typeface="幼圆" charset="0"/>
                <a:cs typeface="幼圆" charset="0"/>
              </a:rPr>
              <a:t>截图</a:t>
            </a:r>
          </a:p>
        </p:txBody>
      </p:sp>
      <p:grpSp>
        <p:nvGrpSpPr>
          <p:cNvPr id="8" name="组 7"/>
          <p:cNvGrpSpPr/>
          <p:nvPr/>
        </p:nvGrpSpPr>
        <p:grpSpPr>
          <a:xfrm>
            <a:off x="3860785" y="1059582"/>
            <a:ext cx="5157819" cy="3344865"/>
            <a:chOff x="3961797" y="987574"/>
            <a:chExt cx="5157819" cy="3344865"/>
          </a:xfrm>
        </p:grpSpPr>
        <p:sp>
          <p:nvSpPr>
            <p:cNvPr id="50" name="圆角矩形 49"/>
            <p:cNvSpPr/>
            <p:nvPr/>
          </p:nvSpPr>
          <p:spPr>
            <a:xfrm>
              <a:off x="3961797" y="987574"/>
              <a:ext cx="5157819" cy="3344865"/>
            </a:xfrm>
            <a:prstGeom prst="roundRect">
              <a:avLst>
                <a:gd name="adj" fmla="val 40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pic>
          <p:nvPicPr>
            <p:cNvPr id="22" name="图片 21"/>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849024" y="1062640"/>
              <a:ext cx="1159200" cy="1440000"/>
            </a:xfrm>
            <a:prstGeom prst="rect">
              <a:avLst/>
            </a:prstGeom>
            <a:ln>
              <a:solidFill>
                <a:schemeClr val="bg1">
                  <a:lumMod val="75000"/>
                </a:schemeClr>
              </a:solidFill>
            </a:ln>
            <a:effectLst/>
          </p:spPr>
        </p:pic>
        <p:pic>
          <p:nvPicPr>
            <p:cNvPr id="18" name="图片 1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68814" y="1062639"/>
              <a:ext cx="1260000" cy="1440000"/>
            </a:xfrm>
            <a:prstGeom prst="rect">
              <a:avLst/>
            </a:prstGeom>
            <a:ln>
              <a:solidFill>
                <a:schemeClr val="bg1">
                  <a:lumMod val="75000"/>
                </a:schemeClr>
              </a:solidFill>
            </a:ln>
            <a:effectLst/>
          </p:spPr>
        </p:pic>
        <p:pic>
          <p:nvPicPr>
            <p:cNvPr id="10" name="图片 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848417" y="2590287"/>
              <a:ext cx="1159807" cy="1440000"/>
            </a:xfrm>
            <a:prstGeom prst="rect">
              <a:avLst/>
            </a:prstGeom>
            <a:ln>
              <a:solidFill>
                <a:schemeClr val="bg1">
                  <a:lumMod val="75000"/>
                </a:schemeClr>
              </a:solidFill>
            </a:ln>
            <a:effectLst/>
          </p:spPr>
        </p:pic>
        <p:pic>
          <p:nvPicPr>
            <p:cNvPr id="11" name="图片 10"/>
            <p:cNvPicPr>
              <a:picLocks noChangeAspect="1"/>
            </p:cNvPicPr>
            <p:nvPr/>
          </p:nvPicPr>
          <p:blipFill rotWithShape="1">
            <a:blip r:embed="rId14" cstate="print">
              <a:extLst>
                <a:ext uri="{28A0092B-C50C-407E-A947-70E740481C1C}">
                  <a14:useLocalDpi xmlns:a14="http://schemas.microsoft.com/office/drawing/2010/main" val="0"/>
                </a:ext>
              </a:extLst>
            </a:blip>
            <a:srcRect t="705" r="2712" b="-705"/>
            <a:stretch/>
          </p:blipFill>
          <p:spPr>
            <a:xfrm>
              <a:off x="6467943" y="2590287"/>
              <a:ext cx="1260000" cy="1422034"/>
            </a:xfrm>
            <a:prstGeom prst="rect">
              <a:avLst/>
            </a:prstGeom>
            <a:ln>
              <a:solidFill>
                <a:schemeClr val="bg1">
                  <a:lumMod val="75000"/>
                </a:schemeClr>
              </a:solidFill>
            </a:ln>
            <a:effectLst/>
          </p:spPr>
        </p:pic>
        <p:pic>
          <p:nvPicPr>
            <p:cNvPr id="15" name="图片 1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256669" y="2590287"/>
              <a:ext cx="1090800" cy="1440000"/>
            </a:xfrm>
            <a:prstGeom prst="rect">
              <a:avLst/>
            </a:prstGeom>
            <a:ln>
              <a:solidFill>
                <a:schemeClr val="bg1">
                  <a:lumMod val="75000"/>
                </a:schemeClr>
              </a:solidFill>
            </a:ln>
            <a:effectLst/>
          </p:spPr>
        </p:pic>
        <p:pic>
          <p:nvPicPr>
            <p:cNvPr id="5" name="图片 4"/>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056195" y="1062639"/>
              <a:ext cx="1080000" cy="1440000"/>
            </a:xfrm>
            <a:prstGeom prst="rect">
              <a:avLst/>
            </a:prstGeom>
            <a:ln>
              <a:solidFill>
                <a:schemeClr val="bg1">
                  <a:lumMod val="75000"/>
                </a:schemeClr>
              </a:solidFill>
            </a:ln>
            <a:effectLst/>
          </p:spPr>
        </p:pic>
        <p:sp>
          <p:nvSpPr>
            <p:cNvPr id="55" name="TextBox 55"/>
            <p:cNvSpPr txBox="1"/>
            <p:nvPr/>
          </p:nvSpPr>
          <p:spPr>
            <a:xfrm>
              <a:off x="6095280" y="4050558"/>
              <a:ext cx="1060932" cy="261610"/>
            </a:xfrm>
            <a:prstGeom prst="rect">
              <a:avLst/>
            </a:prstGeom>
            <a:noFill/>
          </p:spPr>
          <p:txBody>
            <a:bodyPr wrap="square" rtlCol="0">
              <a:spAutoFit/>
            </a:bodyPr>
            <a:lstStyle/>
            <a:p>
              <a:r>
                <a:rPr lang="en-US" altLang="zh-CN" sz="1100" b="1" smtClean="0">
                  <a:solidFill>
                    <a:schemeClr val="accent2">
                      <a:lumMod val="75000"/>
                    </a:schemeClr>
                  </a:solidFill>
                  <a:latin typeface="幼圆" charset="0"/>
                  <a:ea typeface="幼圆" charset="0"/>
                  <a:cs typeface="幼圆" charset="0"/>
                </a:rPr>
                <a:t>More……</a:t>
              </a:r>
              <a:endParaRPr lang="zh-CN" altLang="en-US" sz="1100" b="1" dirty="0" smtClean="0">
                <a:solidFill>
                  <a:schemeClr val="accent2">
                    <a:lumMod val="75000"/>
                  </a:schemeClr>
                </a:solidFill>
                <a:latin typeface="幼圆" charset="0"/>
                <a:ea typeface="幼圆" charset="0"/>
                <a:cs typeface="幼圆" charset="0"/>
              </a:endParaRPr>
            </a:p>
          </p:txBody>
        </p:sp>
        <p:grpSp>
          <p:nvGrpSpPr>
            <p:cNvPr id="54" name="组 53"/>
            <p:cNvGrpSpPr/>
            <p:nvPr/>
          </p:nvGrpSpPr>
          <p:grpSpPr>
            <a:xfrm>
              <a:off x="5252903" y="1062639"/>
              <a:ext cx="1081891" cy="1440000"/>
              <a:chOff x="3023828" y="-39063"/>
              <a:chExt cx="3863212" cy="5093408"/>
            </a:xfrm>
          </p:grpSpPr>
          <p:pic>
            <p:nvPicPr>
              <p:cNvPr id="56" name="图片 55"/>
              <p:cNvPicPr>
                <a:picLocks noChangeAspect="1"/>
              </p:cNvPicPr>
              <p:nvPr/>
            </p:nvPicPr>
            <p:blipFill rotWithShape="1">
              <a:blip r:embed="rId17" cstate="print">
                <a:extLst>
                  <a:ext uri="{28A0092B-C50C-407E-A947-70E740481C1C}">
                    <a14:useLocalDpi xmlns:a14="http://schemas.microsoft.com/office/drawing/2010/main" val="0"/>
                  </a:ext>
                </a:extLst>
              </a:blip>
              <a:srcRect l="2064" t="-1" r="4322" b="-911"/>
              <a:stretch/>
            </p:blipFill>
            <p:spPr>
              <a:xfrm>
                <a:off x="3023828" y="-39063"/>
                <a:ext cx="3863212" cy="5093408"/>
              </a:xfrm>
              <a:prstGeom prst="rect">
                <a:avLst/>
              </a:prstGeom>
              <a:ln>
                <a:solidFill>
                  <a:schemeClr val="bg1">
                    <a:lumMod val="75000"/>
                  </a:schemeClr>
                </a:solidFill>
              </a:ln>
              <a:effectLst/>
            </p:spPr>
          </p:pic>
          <p:pic>
            <p:nvPicPr>
              <p:cNvPr id="57" name="图片 5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223686" y="1247501"/>
                <a:ext cx="3580562" cy="2520280"/>
              </a:xfrm>
              <a:prstGeom prst="rect">
                <a:avLst/>
              </a:prstGeom>
            </p:spPr>
          </p:pic>
        </p:grpSp>
        <p:grpSp>
          <p:nvGrpSpPr>
            <p:cNvPr id="6" name="组 5"/>
            <p:cNvGrpSpPr/>
            <p:nvPr/>
          </p:nvGrpSpPr>
          <p:grpSpPr>
            <a:xfrm>
              <a:off x="4056195" y="2590287"/>
              <a:ext cx="1080000" cy="1440000"/>
              <a:chOff x="3633954" y="3398021"/>
              <a:chExt cx="3383761" cy="4511681"/>
            </a:xfrm>
          </p:grpSpPr>
          <p:pic>
            <p:nvPicPr>
              <p:cNvPr id="2" name="图片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633954" y="3398021"/>
                <a:ext cx="3383761" cy="4511681"/>
              </a:xfrm>
              <a:prstGeom prst="rect">
                <a:avLst/>
              </a:prstGeom>
              <a:ln>
                <a:solidFill>
                  <a:schemeClr val="bg1">
                    <a:lumMod val="75000"/>
                  </a:schemeClr>
                </a:solidFill>
              </a:ln>
              <a:effectLst/>
            </p:spPr>
          </p:pic>
          <p:sp>
            <p:nvSpPr>
              <p:cNvPr id="3" name="矩形 2"/>
              <p:cNvSpPr/>
              <p:nvPr/>
            </p:nvSpPr>
            <p:spPr>
              <a:xfrm>
                <a:off x="3746989" y="4366805"/>
                <a:ext cx="2913092" cy="2061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300" b="1" dirty="0" smtClean="0">
                    <a:solidFill>
                      <a:schemeClr val="tx1"/>
                    </a:solidFill>
                  </a:rPr>
                  <a:t>消费升级时代，掌贝助力餐饮实现</a:t>
                </a:r>
                <a:r>
                  <a:rPr kumimoji="1" lang="en-US" altLang="zh-CN" sz="300" b="1" dirty="0" smtClean="0">
                    <a:solidFill>
                      <a:schemeClr val="tx1"/>
                    </a:solidFill>
                  </a:rPr>
                  <a:t>O2O</a:t>
                </a:r>
                <a:r>
                  <a:rPr kumimoji="1" lang="zh-CN" altLang="en-US" sz="300" b="1" dirty="0" smtClean="0">
                    <a:solidFill>
                      <a:schemeClr val="tx1"/>
                    </a:solidFill>
                  </a:rPr>
                  <a:t>转型</a:t>
                </a:r>
                <a:endParaRPr kumimoji="1" lang="zh-CN" altLang="en-US" sz="300" b="1" dirty="0">
                  <a:solidFill>
                    <a:schemeClr val="tx1"/>
                  </a:solidFill>
                </a:endParaRPr>
              </a:p>
            </p:txBody>
          </p:sp>
        </p:grpSp>
      </p:grpSp>
      <p:sp>
        <p:nvSpPr>
          <p:cNvPr id="58" name="文本框 57"/>
          <p:cNvSpPr txBox="1"/>
          <p:nvPr/>
        </p:nvSpPr>
        <p:spPr>
          <a:xfrm>
            <a:off x="238923" y="213631"/>
            <a:ext cx="367081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11</a:t>
            </a:r>
            <a:r>
              <a:rPr lang="zh-CN" altLang="en-US" sz="2100" b="1" dirty="0" smtClean="0">
                <a:solidFill>
                  <a:srgbClr val="0182F0"/>
                </a:solidFill>
                <a:latin typeface="幼圆" charset="0"/>
                <a:ea typeface="幼圆" charset="0"/>
                <a:cs typeface="幼圆" charset="0"/>
              </a:rPr>
              <a:t>、媒体报道：科技创投媒体</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3809265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Box 55"/>
          <p:cNvSpPr txBox="1"/>
          <p:nvPr/>
        </p:nvSpPr>
        <p:spPr>
          <a:xfrm>
            <a:off x="223577" y="691807"/>
            <a:ext cx="4886919" cy="461665"/>
          </a:xfrm>
          <a:prstGeom prst="rect">
            <a:avLst/>
          </a:prstGeom>
          <a:noFill/>
        </p:spPr>
        <p:txBody>
          <a:bodyPr wrap="square" rtlCol="0">
            <a:spAutoFit/>
          </a:bodyPr>
          <a:lstStyle/>
          <a:p>
            <a:r>
              <a:rPr lang="zh-CN" altLang="en-US" sz="1200" b="1" dirty="0" smtClean="0">
                <a:latin typeface="幼圆" charset="0"/>
                <a:ea typeface="幼圆" charset="0"/>
                <a:cs typeface="幼圆" charset="0"/>
              </a:rPr>
              <a:t>餐饮、零售、支付、创业等垂直应用媒体均做过多次深入</a:t>
            </a:r>
          </a:p>
          <a:p>
            <a:r>
              <a:rPr lang="zh-CN" altLang="en-US" sz="1200" b="1" dirty="0" smtClean="0">
                <a:latin typeface="幼圆" charset="0"/>
                <a:ea typeface="幼圆" charset="0"/>
                <a:cs typeface="幼圆" charset="0"/>
              </a:rPr>
              <a:t>的报道：</a:t>
            </a:r>
            <a:endParaRPr lang="zh-CN" altLang="en-US" sz="1200" b="1" dirty="0">
              <a:latin typeface="幼圆" charset="0"/>
              <a:ea typeface="幼圆" charset="0"/>
              <a:cs typeface="幼圆" charset="0"/>
            </a:endParaRPr>
          </a:p>
        </p:txBody>
      </p:sp>
      <p:sp>
        <p:nvSpPr>
          <p:cNvPr id="30" name="矩形 29"/>
          <p:cNvSpPr/>
          <p:nvPr/>
        </p:nvSpPr>
        <p:spPr>
          <a:xfrm>
            <a:off x="733296" y="2962342"/>
            <a:ext cx="1880336"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餐饮品牌如何区域突围？看海底捞、掌柜攻略、掌贝支招</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3" name="矩形 12"/>
          <p:cNvSpPr/>
          <p:nvPr/>
        </p:nvSpPr>
        <p:spPr>
          <a:xfrm>
            <a:off x="805304" y="2134267"/>
            <a:ext cx="1682841"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味千拉面如何打造一统天下的</a:t>
            </a:r>
            <a:r>
              <a:rPr lang="en-US" altLang="zh-CN" sz="900" b="1" dirty="0" smtClean="0">
                <a:latin typeface="幼圆" charset="0"/>
                <a:ea typeface="幼圆" charset="0"/>
                <a:cs typeface="幼圆" charset="0"/>
              </a:rPr>
              <a:t>O2O</a:t>
            </a:r>
            <a:r>
              <a:rPr lang="zh-CN" altLang="en-US" sz="900" b="1" dirty="0" smtClean="0">
                <a:latin typeface="幼圆" charset="0"/>
                <a:ea typeface="幼圆" charset="0"/>
                <a:cs typeface="幼圆" charset="0"/>
              </a:rPr>
              <a:t>智慧餐厅</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16" name="矩形 15"/>
          <p:cNvSpPr/>
          <p:nvPr/>
        </p:nvSpPr>
        <p:spPr>
          <a:xfrm>
            <a:off x="3131840" y="2153249"/>
            <a:ext cx="1689314"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智慧餐饮平台</a:t>
            </a: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智能硬件，掌贝如何抓住新餐饮时代风口</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0" name="矩形 19"/>
          <p:cNvSpPr/>
          <p:nvPr/>
        </p:nvSpPr>
        <p:spPr>
          <a:xfrm>
            <a:off x="912025" y="1372060"/>
            <a:ext cx="1574942"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微信公开课</a:t>
            </a:r>
            <a:r>
              <a:rPr lang="en-US" altLang="zh-CN" sz="900" b="1" dirty="0" smtClean="0">
                <a:latin typeface="幼圆" charset="0"/>
                <a:ea typeface="幼圆" charset="0"/>
                <a:cs typeface="幼圆" charset="0"/>
              </a:rPr>
              <a:t>PRO</a:t>
            </a:r>
            <a:r>
              <a:rPr lang="zh-CN" altLang="en-US" sz="900" b="1" dirty="0" smtClean="0">
                <a:latin typeface="幼圆" charset="0"/>
                <a:ea typeface="幼圆" charset="0"/>
                <a:cs typeface="幼圆" charset="0"/>
              </a:rPr>
              <a:t>版，掌贝和微信讲述服务商户的故事</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4" name="矩形 23"/>
          <p:cNvSpPr/>
          <p:nvPr/>
        </p:nvSpPr>
        <p:spPr>
          <a:xfrm>
            <a:off x="3131840" y="1377495"/>
            <a:ext cx="1435421"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掌贝全新智能</a:t>
            </a:r>
            <a:r>
              <a:rPr lang="en-US" altLang="zh-CN" sz="900" b="1" dirty="0" smtClean="0">
                <a:latin typeface="幼圆" charset="0"/>
                <a:ea typeface="幼圆" charset="0"/>
                <a:cs typeface="幼圆" charset="0"/>
              </a:rPr>
              <a:t>POS</a:t>
            </a:r>
            <a:r>
              <a:rPr lang="zh-CN" altLang="en-US" sz="900" b="1" dirty="0" smtClean="0">
                <a:latin typeface="幼圆" charset="0"/>
                <a:ea typeface="幼圆" charset="0"/>
                <a:cs typeface="幼圆" charset="0"/>
              </a:rPr>
              <a:t> </a:t>
            </a:r>
            <a:r>
              <a:rPr lang="en-US" altLang="zh-CN" sz="900" b="1" dirty="0" smtClean="0">
                <a:latin typeface="幼圆" charset="0"/>
                <a:ea typeface="幼圆" charset="0"/>
                <a:cs typeface="幼圆" charset="0"/>
              </a:rPr>
              <a:t>Z3</a:t>
            </a:r>
            <a:r>
              <a:rPr lang="zh-CN" altLang="en-US" sz="900" b="1" dirty="0" smtClean="0">
                <a:latin typeface="幼圆" charset="0"/>
                <a:ea typeface="幼圆" charset="0"/>
                <a:cs typeface="幼圆" charset="0"/>
              </a:rPr>
              <a:t>于</a:t>
            </a:r>
            <a:r>
              <a:rPr lang="en-US" altLang="zh-CN" sz="900" b="1" dirty="0" smtClean="0">
                <a:latin typeface="幼圆" charset="0"/>
                <a:ea typeface="幼圆" charset="0"/>
                <a:cs typeface="幼圆" charset="0"/>
              </a:rPr>
              <a:t>CES2016</a:t>
            </a:r>
            <a:r>
              <a:rPr lang="zh-CN" altLang="en-US" sz="900" b="1" dirty="0" smtClean="0">
                <a:latin typeface="幼圆" charset="0"/>
                <a:ea typeface="幼圆" charset="0"/>
                <a:cs typeface="幼圆" charset="0"/>
              </a:rPr>
              <a:t>上正式发布</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5" name="矩形 24"/>
          <p:cNvSpPr/>
          <p:nvPr/>
        </p:nvSpPr>
        <p:spPr>
          <a:xfrm>
            <a:off x="3094761" y="2829278"/>
            <a:ext cx="1693263" cy="507831"/>
          </a:xfrm>
          <a:prstGeom prst="rect">
            <a:avLst/>
          </a:prstGeom>
        </p:spPr>
        <p:txBody>
          <a:bodyPr wrap="square">
            <a:spAutoFit/>
          </a:bodyPr>
          <a:lstStyle/>
          <a:p>
            <a:pPr algn="ctr"/>
            <a:r>
              <a:rPr lang="zh-CN" altLang="en-US" sz="900" b="1" dirty="0" smtClean="0">
                <a:latin typeface="幼圆" charset="0"/>
                <a:ea typeface="幼圆" charset="0"/>
                <a:cs typeface="幼圆" charset="0"/>
              </a:rPr>
              <a:t/>
            </a:r>
            <a:br>
              <a:rPr lang="zh-CN" altLang="en-US" sz="900" b="1" dirty="0" smtClean="0">
                <a:latin typeface="幼圆" charset="0"/>
                <a:ea typeface="幼圆" charset="0"/>
                <a:cs typeface="幼圆" charset="0"/>
              </a:rPr>
            </a:br>
            <a:r>
              <a:rPr lang="en-US" altLang="zh-CN" sz="900" b="1" dirty="0" smtClean="0">
                <a:latin typeface="幼圆" charset="0"/>
                <a:ea typeface="幼圆" charset="0"/>
                <a:cs typeface="幼圆" charset="0"/>
              </a:rPr>
              <a:t>《B</a:t>
            </a:r>
            <a:r>
              <a:rPr lang="zh-CN" altLang="en-US" sz="900" b="1" dirty="0">
                <a:latin typeface="幼圆" charset="0"/>
                <a:ea typeface="幼圆" charset="0"/>
                <a:cs typeface="幼圆" charset="0"/>
              </a:rPr>
              <a:t>轮融资</a:t>
            </a:r>
            <a:r>
              <a:rPr lang="en-US" altLang="zh-CN" sz="900" b="1" dirty="0">
                <a:latin typeface="幼圆" charset="0"/>
                <a:ea typeface="幼圆" charset="0"/>
                <a:cs typeface="幼圆" charset="0"/>
              </a:rPr>
              <a:t>3</a:t>
            </a:r>
            <a:r>
              <a:rPr lang="zh-CN" altLang="en-US" sz="900" b="1" dirty="0">
                <a:latin typeface="幼圆" charset="0"/>
                <a:ea typeface="幼圆" charset="0"/>
                <a:cs typeface="幼圆" charset="0"/>
              </a:rPr>
              <a:t>个亿</a:t>
            </a:r>
            <a:r>
              <a:rPr lang="zh-CN" altLang="en-US" sz="900" b="1" dirty="0" smtClean="0">
                <a:latin typeface="幼圆" charset="0"/>
                <a:ea typeface="幼圆" charset="0"/>
                <a:cs typeface="幼圆" charset="0"/>
              </a:rPr>
              <a:t>！线下</a:t>
            </a:r>
            <a:r>
              <a:rPr lang="en-US" altLang="zh-CN" sz="900" b="1" dirty="0" smtClean="0">
                <a:latin typeface="幼圆" charset="0"/>
                <a:ea typeface="幼圆" charset="0"/>
                <a:cs typeface="幼圆" charset="0"/>
              </a:rPr>
              <a:t>10000</a:t>
            </a:r>
            <a:r>
              <a:rPr lang="zh-CN" altLang="en-US" sz="900" b="1" dirty="0" smtClean="0">
                <a:latin typeface="幼圆" charset="0"/>
                <a:ea typeface="幼圆" charset="0"/>
                <a:cs typeface="幼圆" charset="0"/>
              </a:rPr>
              <a:t>家商户都用着他们的产品</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6" name="矩形 25"/>
          <p:cNvSpPr/>
          <p:nvPr/>
        </p:nvSpPr>
        <p:spPr>
          <a:xfrm>
            <a:off x="805304" y="3694295"/>
            <a:ext cx="1604902"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这家公司正在帮中国店铺完成互联网</a:t>
            </a: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转型</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sp>
        <p:nvSpPr>
          <p:cNvPr id="27" name="矩形 26"/>
          <p:cNvSpPr/>
          <p:nvPr/>
        </p:nvSpPr>
        <p:spPr>
          <a:xfrm>
            <a:off x="3131840" y="3711264"/>
            <a:ext cx="1435421" cy="369332"/>
          </a:xfrm>
          <a:prstGeom prst="rect">
            <a:avLst/>
          </a:prstGeom>
        </p:spPr>
        <p:txBody>
          <a:bodyPr wrap="square">
            <a:spAutoFit/>
          </a:bodyPr>
          <a:lstStyle/>
          <a:p>
            <a:pPr algn="ctr"/>
            <a:r>
              <a:rPr lang="en-US" altLang="zh-CN" sz="900" b="1" dirty="0" smtClean="0">
                <a:latin typeface="幼圆" charset="0"/>
                <a:ea typeface="幼圆" charset="0"/>
                <a:cs typeface="幼圆" charset="0"/>
              </a:rPr>
              <a:t>《</a:t>
            </a:r>
            <a:r>
              <a:rPr lang="zh-CN" altLang="en-US" sz="900" b="1" dirty="0" smtClean="0">
                <a:latin typeface="幼圆" charset="0"/>
                <a:ea typeface="幼圆" charset="0"/>
                <a:cs typeface="幼圆" charset="0"/>
              </a:rPr>
              <a:t>掌贝宿凯：做</a:t>
            </a:r>
            <a:r>
              <a:rPr lang="en-US" altLang="zh-CN" sz="900" b="1" dirty="0" smtClean="0">
                <a:latin typeface="幼圆" charset="0"/>
                <a:ea typeface="幼圆" charset="0"/>
                <a:cs typeface="幼圆" charset="0"/>
              </a:rPr>
              <a:t>O2O</a:t>
            </a:r>
            <a:r>
              <a:rPr lang="zh-CN" altLang="en-US" sz="900" b="1" dirty="0" smtClean="0">
                <a:latin typeface="幼圆" charset="0"/>
                <a:ea typeface="幼圆" charset="0"/>
                <a:cs typeface="幼圆" charset="0"/>
              </a:rPr>
              <a:t>不要和别人瞎比较</a:t>
            </a:r>
            <a:r>
              <a:rPr lang="en-US" altLang="zh-CN" sz="900" b="1" dirty="0" smtClean="0">
                <a:latin typeface="幼圆" charset="0"/>
                <a:ea typeface="幼圆" charset="0"/>
                <a:cs typeface="幼圆" charset="0"/>
              </a:rPr>
              <a:t>》</a:t>
            </a:r>
            <a:endParaRPr lang="zh-CN" altLang="en-US" sz="900" b="1" dirty="0">
              <a:latin typeface="幼圆" charset="0"/>
              <a:ea typeface="幼圆" charset="0"/>
              <a:cs typeface="幼圆" charset="0"/>
            </a:endParaRPr>
          </a:p>
        </p:txBody>
      </p:sp>
      <p:pic>
        <p:nvPicPr>
          <p:cNvPr id="28" name="Picture 2"/>
          <p:cNvPicPr>
            <a:picLocks noChangeAspect="1" noChangeArrowheads="1"/>
          </p:cNvPicPr>
          <p:nvPr/>
        </p:nvPicPr>
        <p:blipFill>
          <a:blip r:embed="rId3" cstate="print"/>
          <a:srcRect/>
          <a:stretch>
            <a:fillRect/>
          </a:stretch>
        </p:blipFill>
        <p:spPr bwMode="auto">
          <a:xfrm>
            <a:off x="423456" y="1350791"/>
            <a:ext cx="396000" cy="396000"/>
          </a:xfrm>
          <a:prstGeom prst="rect">
            <a:avLst/>
          </a:prstGeom>
          <a:noFill/>
          <a:ln w="9525">
            <a:noFill/>
            <a:miter lim="800000"/>
            <a:headEnd/>
            <a:tailEnd/>
          </a:ln>
        </p:spPr>
      </p:pic>
      <p:pic>
        <p:nvPicPr>
          <p:cNvPr id="29" name="Picture 3"/>
          <p:cNvPicPr>
            <a:picLocks noChangeAspect="1" noChangeArrowheads="1"/>
          </p:cNvPicPr>
          <p:nvPr/>
        </p:nvPicPr>
        <p:blipFill>
          <a:blip r:embed="rId4" cstate="print"/>
          <a:srcRect/>
          <a:stretch>
            <a:fillRect/>
          </a:stretch>
        </p:blipFill>
        <p:spPr bwMode="auto">
          <a:xfrm>
            <a:off x="423456" y="2924439"/>
            <a:ext cx="396000" cy="396000"/>
          </a:xfrm>
          <a:prstGeom prst="rect">
            <a:avLst/>
          </a:prstGeom>
          <a:noFill/>
          <a:ln w="9525">
            <a:noFill/>
            <a:miter lim="800000"/>
            <a:headEnd/>
            <a:tailEnd/>
          </a:ln>
        </p:spPr>
      </p:pic>
      <p:pic>
        <p:nvPicPr>
          <p:cNvPr id="31" name="Picture 4"/>
          <p:cNvPicPr>
            <a:picLocks noChangeAspect="1" noChangeArrowheads="1"/>
          </p:cNvPicPr>
          <p:nvPr/>
        </p:nvPicPr>
        <p:blipFill>
          <a:blip r:embed="rId5" cstate="print"/>
          <a:srcRect/>
          <a:stretch>
            <a:fillRect/>
          </a:stretch>
        </p:blipFill>
        <p:spPr bwMode="auto">
          <a:xfrm>
            <a:off x="423456" y="2137615"/>
            <a:ext cx="396000" cy="396000"/>
          </a:xfrm>
          <a:prstGeom prst="rect">
            <a:avLst/>
          </a:prstGeom>
          <a:noFill/>
          <a:ln w="9525">
            <a:noFill/>
            <a:miter lim="800000"/>
            <a:headEnd/>
            <a:tailEnd/>
          </a:ln>
        </p:spPr>
      </p:pic>
      <p:pic>
        <p:nvPicPr>
          <p:cNvPr id="32" name="Picture 5"/>
          <p:cNvPicPr>
            <a:picLocks noChangeAspect="1" noChangeArrowheads="1"/>
          </p:cNvPicPr>
          <p:nvPr/>
        </p:nvPicPr>
        <p:blipFill>
          <a:blip r:embed="rId6" cstate="print"/>
          <a:srcRect/>
          <a:stretch>
            <a:fillRect/>
          </a:stretch>
        </p:blipFill>
        <p:spPr bwMode="auto">
          <a:xfrm>
            <a:off x="2663832" y="2137615"/>
            <a:ext cx="396000" cy="396000"/>
          </a:xfrm>
          <a:prstGeom prst="rect">
            <a:avLst/>
          </a:prstGeom>
          <a:noFill/>
          <a:ln w="9525">
            <a:noFill/>
            <a:miter lim="800000"/>
            <a:headEnd/>
            <a:tailEnd/>
          </a:ln>
        </p:spPr>
      </p:pic>
      <p:pic>
        <p:nvPicPr>
          <p:cNvPr id="35" name="Picture 8"/>
          <p:cNvPicPr>
            <a:picLocks noChangeAspect="1" noChangeArrowheads="1"/>
          </p:cNvPicPr>
          <p:nvPr/>
        </p:nvPicPr>
        <p:blipFill>
          <a:blip r:embed="rId7" cstate="print"/>
          <a:srcRect/>
          <a:stretch>
            <a:fillRect/>
          </a:stretch>
        </p:blipFill>
        <p:spPr bwMode="auto">
          <a:xfrm>
            <a:off x="2663832" y="1350791"/>
            <a:ext cx="396000" cy="396000"/>
          </a:xfrm>
          <a:prstGeom prst="rect">
            <a:avLst/>
          </a:prstGeom>
          <a:noFill/>
          <a:ln w="9525">
            <a:noFill/>
            <a:miter lim="800000"/>
            <a:headEnd/>
            <a:tailEnd/>
          </a:ln>
        </p:spPr>
      </p:pic>
      <p:pic>
        <p:nvPicPr>
          <p:cNvPr id="36" name="Picture 9"/>
          <p:cNvPicPr>
            <a:picLocks noChangeAspect="1" noChangeArrowheads="1"/>
          </p:cNvPicPr>
          <p:nvPr/>
        </p:nvPicPr>
        <p:blipFill>
          <a:blip r:embed="rId8" cstate="print"/>
          <a:srcRect/>
          <a:stretch>
            <a:fillRect/>
          </a:stretch>
        </p:blipFill>
        <p:spPr bwMode="auto">
          <a:xfrm>
            <a:off x="2663832" y="2924439"/>
            <a:ext cx="396000" cy="396000"/>
          </a:xfrm>
          <a:prstGeom prst="rect">
            <a:avLst/>
          </a:prstGeom>
          <a:noFill/>
          <a:ln w="9525">
            <a:noFill/>
            <a:miter lim="800000"/>
            <a:headEnd/>
            <a:tailEnd/>
          </a:ln>
        </p:spPr>
      </p:pic>
      <p:pic>
        <p:nvPicPr>
          <p:cNvPr id="37" name="Picture 10"/>
          <p:cNvPicPr>
            <a:picLocks noChangeAspect="1" noChangeArrowheads="1"/>
          </p:cNvPicPr>
          <p:nvPr/>
        </p:nvPicPr>
        <p:blipFill>
          <a:blip r:embed="rId9" cstate="print"/>
          <a:srcRect/>
          <a:stretch>
            <a:fillRect/>
          </a:stretch>
        </p:blipFill>
        <p:spPr bwMode="auto">
          <a:xfrm>
            <a:off x="2663832" y="3711264"/>
            <a:ext cx="396000" cy="396000"/>
          </a:xfrm>
          <a:prstGeom prst="rect">
            <a:avLst/>
          </a:prstGeom>
          <a:noFill/>
          <a:ln w="9525">
            <a:noFill/>
            <a:miter lim="800000"/>
            <a:headEnd/>
            <a:tailEnd/>
          </a:ln>
        </p:spPr>
      </p:pic>
      <p:pic>
        <p:nvPicPr>
          <p:cNvPr id="38" name="Picture 11"/>
          <p:cNvPicPr>
            <a:picLocks noChangeAspect="1" noChangeArrowheads="1"/>
          </p:cNvPicPr>
          <p:nvPr/>
        </p:nvPicPr>
        <p:blipFill>
          <a:blip r:embed="rId10" cstate="print"/>
          <a:srcRect/>
          <a:stretch>
            <a:fillRect/>
          </a:stretch>
        </p:blipFill>
        <p:spPr bwMode="auto">
          <a:xfrm>
            <a:off x="423456" y="3711264"/>
            <a:ext cx="396000" cy="396000"/>
          </a:xfrm>
          <a:prstGeom prst="rect">
            <a:avLst/>
          </a:prstGeom>
          <a:noFill/>
          <a:ln w="9525">
            <a:noFill/>
            <a:miter lim="800000"/>
            <a:headEnd/>
            <a:tailEnd/>
          </a:ln>
        </p:spPr>
      </p:pic>
      <p:sp>
        <p:nvSpPr>
          <p:cNvPr id="9" name="矩形 8"/>
          <p:cNvSpPr/>
          <p:nvPr/>
        </p:nvSpPr>
        <p:spPr>
          <a:xfrm>
            <a:off x="912025" y="1347614"/>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49" name="矩形 48"/>
          <p:cNvSpPr/>
          <p:nvPr/>
        </p:nvSpPr>
        <p:spPr>
          <a:xfrm>
            <a:off x="912025" y="2133980"/>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1" name="矩形 50"/>
          <p:cNvSpPr/>
          <p:nvPr/>
        </p:nvSpPr>
        <p:spPr>
          <a:xfrm>
            <a:off x="912025" y="2509393"/>
            <a:ext cx="1682841" cy="369332"/>
          </a:xfrm>
          <a:prstGeom prst="rect">
            <a:avLst/>
          </a:prstGeom>
        </p:spPr>
        <p:txBody>
          <a:bodyPr wrap="square">
            <a:spAutoFit/>
          </a:bodyPr>
          <a:lstStyle/>
          <a:p>
            <a:pPr algn="ctr"/>
            <a:endParaRPr lang="zh-CN" altLang="en-US" sz="900" b="1" dirty="0" smtClean="0">
              <a:latin typeface="幼圆" charset="0"/>
              <a:ea typeface="幼圆" charset="0"/>
              <a:cs typeface="幼圆" charset="0"/>
            </a:endParaRPr>
          </a:p>
          <a:p>
            <a:pPr algn="ctr"/>
            <a:endParaRPr lang="zh-CN" altLang="en-US" sz="900" b="1" dirty="0">
              <a:latin typeface="幼圆" charset="0"/>
              <a:ea typeface="幼圆" charset="0"/>
              <a:cs typeface="幼圆" charset="0"/>
            </a:endParaRPr>
          </a:p>
        </p:txBody>
      </p:sp>
      <p:sp>
        <p:nvSpPr>
          <p:cNvPr id="52" name="矩形 51"/>
          <p:cNvSpPr/>
          <p:nvPr/>
        </p:nvSpPr>
        <p:spPr>
          <a:xfrm>
            <a:off x="912025" y="2920804"/>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3" name="矩形 52"/>
          <p:cNvSpPr/>
          <p:nvPr/>
        </p:nvSpPr>
        <p:spPr>
          <a:xfrm>
            <a:off x="912025" y="3682761"/>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4" name="矩形 53"/>
          <p:cNvSpPr/>
          <p:nvPr/>
        </p:nvSpPr>
        <p:spPr>
          <a:xfrm>
            <a:off x="3131840" y="3688196"/>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5" name="矩形 54"/>
          <p:cNvSpPr/>
          <p:nvPr/>
        </p:nvSpPr>
        <p:spPr>
          <a:xfrm>
            <a:off x="3131840" y="1347614"/>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7" name="矩形 56"/>
          <p:cNvSpPr/>
          <p:nvPr/>
        </p:nvSpPr>
        <p:spPr>
          <a:xfrm>
            <a:off x="3131840" y="2945050"/>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58" name="矩形 57"/>
          <p:cNvSpPr/>
          <p:nvPr/>
        </p:nvSpPr>
        <p:spPr>
          <a:xfrm>
            <a:off x="3131840" y="2139415"/>
            <a:ext cx="1607164" cy="392400"/>
          </a:xfrm>
          <a:prstGeom prst="rect">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p>
        </p:txBody>
      </p:sp>
      <p:sp>
        <p:nvSpPr>
          <p:cNvPr id="63" name="TextBox 55"/>
          <p:cNvSpPr txBox="1"/>
          <p:nvPr/>
        </p:nvSpPr>
        <p:spPr>
          <a:xfrm>
            <a:off x="1288461" y="4372151"/>
            <a:ext cx="1411331" cy="261610"/>
          </a:xfrm>
          <a:prstGeom prst="rect">
            <a:avLst/>
          </a:prstGeom>
          <a:noFill/>
        </p:spPr>
        <p:txBody>
          <a:bodyPr wrap="square" rtlCol="0">
            <a:spAutoFit/>
          </a:bodyPr>
          <a:lstStyle/>
          <a:p>
            <a:r>
              <a:rPr lang="zh-CN" altLang="en-US" sz="1100" b="1" dirty="0" smtClean="0">
                <a:solidFill>
                  <a:schemeClr val="accent2">
                    <a:lumMod val="75000"/>
                  </a:schemeClr>
                </a:solidFill>
                <a:latin typeface="幼圆" charset="0"/>
                <a:ea typeface="幼圆" charset="0"/>
                <a:cs typeface="幼圆" charset="0"/>
              </a:rPr>
              <a:t>部分媒体报道主题</a:t>
            </a:r>
          </a:p>
        </p:txBody>
      </p:sp>
      <p:sp>
        <p:nvSpPr>
          <p:cNvPr id="64" name="TextBox 55"/>
          <p:cNvSpPr txBox="1"/>
          <p:nvPr/>
        </p:nvSpPr>
        <p:spPr>
          <a:xfrm>
            <a:off x="6012160" y="4367374"/>
            <a:ext cx="1512168" cy="261610"/>
          </a:xfrm>
          <a:prstGeom prst="rect">
            <a:avLst/>
          </a:prstGeom>
          <a:noFill/>
        </p:spPr>
        <p:txBody>
          <a:bodyPr wrap="square" rtlCol="0">
            <a:spAutoFit/>
          </a:bodyPr>
          <a:lstStyle/>
          <a:p>
            <a:r>
              <a:rPr lang="zh-CN" altLang="en-US" sz="1100" b="1" smtClean="0">
                <a:solidFill>
                  <a:schemeClr val="accent2">
                    <a:lumMod val="75000"/>
                  </a:schemeClr>
                </a:solidFill>
                <a:latin typeface="幼圆" charset="0"/>
                <a:ea typeface="幼圆" charset="0"/>
                <a:cs typeface="幼圆" charset="0"/>
              </a:rPr>
              <a:t>部分媒体报道</a:t>
            </a:r>
            <a:r>
              <a:rPr lang="zh-CN" altLang="en-US" sz="1100" b="1" dirty="0" smtClean="0">
                <a:solidFill>
                  <a:schemeClr val="accent2">
                    <a:lumMod val="75000"/>
                  </a:schemeClr>
                </a:solidFill>
                <a:latin typeface="幼圆" charset="0"/>
                <a:ea typeface="幼圆" charset="0"/>
                <a:cs typeface="幼圆" charset="0"/>
              </a:rPr>
              <a:t>截图</a:t>
            </a:r>
          </a:p>
        </p:txBody>
      </p:sp>
      <p:sp>
        <p:nvSpPr>
          <p:cNvPr id="10" name="矩形 9"/>
          <p:cNvSpPr/>
          <p:nvPr/>
        </p:nvSpPr>
        <p:spPr>
          <a:xfrm>
            <a:off x="2635252" y="3379614"/>
            <a:ext cx="492443" cy="215444"/>
          </a:xfrm>
          <a:prstGeom prst="rect">
            <a:avLst/>
          </a:prstGeom>
        </p:spPr>
        <p:txBody>
          <a:bodyPr wrap="none">
            <a:spAutoFit/>
          </a:bodyPr>
          <a:lstStyle/>
          <a:p>
            <a:r>
              <a:rPr lang="zh-CN" altLang="en-US" sz="800" b="1" dirty="0" smtClean="0">
                <a:latin typeface="幼圆" charset="0"/>
                <a:ea typeface="幼圆" charset="0"/>
                <a:cs typeface="幼圆" charset="0"/>
              </a:rPr>
              <a:t>南极圈</a:t>
            </a:r>
            <a:endParaRPr lang="zh-CN" altLang="en-US" sz="800" b="1" dirty="0"/>
          </a:p>
        </p:txBody>
      </p:sp>
      <p:sp>
        <p:nvSpPr>
          <p:cNvPr id="65" name="矩形 64"/>
          <p:cNvSpPr/>
          <p:nvPr/>
        </p:nvSpPr>
        <p:spPr>
          <a:xfrm>
            <a:off x="323528" y="1775931"/>
            <a:ext cx="595035" cy="215444"/>
          </a:xfrm>
          <a:prstGeom prst="rect">
            <a:avLst/>
          </a:prstGeom>
        </p:spPr>
        <p:txBody>
          <a:bodyPr wrap="none">
            <a:spAutoFit/>
          </a:bodyPr>
          <a:lstStyle/>
          <a:p>
            <a:r>
              <a:rPr lang="zh-CN" altLang="en-US" sz="800" b="1" dirty="0" smtClean="0">
                <a:latin typeface="幼圆" charset="0"/>
                <a:ea typeface="幼圆" charset="0"/>
                <a:cs typeface="幼圆" charset="0"/>
              </a:rPr>
              <a:t>支付百科</a:t>
            </a:r>
            <a:endParaRPr lang="zh-CN" altLang="en-US" sz="800" b="1" dirty="0"/>
          </a:p>
        </p:txBody>
      </p:sp>
      <p:sp>
        <p:nvSpPr>
          <p:cNvPr id="66" name="矩形 65"/>
          <p:cNvSpPr/>
          <p:nvPr/>
        </p:nvSpPr>
        <p:spPr>
          <a:xfrm>
            <a:off x="2483768" y="1775931"/>
            <a:ext cx="795411" cy="215444"/>
          </a:xfrm>
          <a:prstGeom prst="rect">
            <a:avLst/>
          </a:prstGeom>
        </p:spPr>
        <p:txBody>
          <a:bodyPr wrap="none">
            <a:spAutoFit/>
          </a:bodyPr>
          <a:lstStyle/>
          <a:p>
            <a:r>
              <a:rPr lang="zh-CN" altLang="en-US" sz="800" b="1" dirty="0" smtClean="0">
                <a:latin typeface="幼圆" charset="0"/>
                <a:ea typeface="幼圆" charset="0"/>
                <a:cs typeface="幼圆" charset="0"/>
              </a:rPr>
              <a:t>智能</a:t>
            </a:r>
            <a:r>
              <a:rPr lang="en-US" altLang="zh-CN" sz="800" b="1" dirty="0" smtClean="0">
                <a:latin typeface="幼圆" charset="0"/>
                <a:ea typeface="幼圆" charset="0"/>
                <a:cs typeface="幼圆" charset="0"/>
              </a:rPr>
              <a:t>POS</a:t>
            </a:r>
            <a:r>
              <a:rPr lang="zh-CN" altLang="en-US" sz="800" b="1" dirty="0" smtClean="0">
                <a:latin typeface="幼圆" charset="0"/>
                <a:ea typeface="幼圆" charset="0"/>
                <a:cs typeface="幼圆" charset="0"/>
              </a:rPr>
              <a:t>百科</a:t>
            </a:r>
            <a:endParaRPr lang="zh-CN" altLang="en-US" sz="800" b="1" dirty="0"/>
          </a:p>
        </p:txBody>
      </p:sp>
      <p:sp>
        <p:nvSpPr>
          <p:cNvPr id="67" name="矩形 66"/>
          <p:cNvSpPr/>
          <p:nvPr/>
        </p:nvSpPr>
        <p:spPr>
          <a:xfrm>
            <a:off x="323528" y="2551486"/>
            <a:ext cx="601447" cy="215444"/>
          </a:xfrm>
          <a:prstGeom prst="rect">
            <a:avLst/>
          </a:prstGeom>
        </p:spPr>
        <p:txBody>
          <a:bodyPr wrap="none">
            <a:spAutoFit/>
          </a:bodyPr>
          <a:lstStyle/>
          <a:p>
            <a:r>
              <a:rPr lang="zh-CN" altLang="en-US" sz="800" b="1" dirty="0" smtClean="0">
                <a:latin typeface="幼圆" charset="0"/>
                <a:ea typeface="幼圆" charset="0"/>
                <a:cs typeface="幼圆" charset="0"/>
              </a:rPr>
              <a:t>餐饮</a:t>
            </a:r>
            <a:r>
              <a:rPr lang="en-US" altLang="zh-CN" sz="800" b="1" dirty="0" smtClean="0">
                <a:latin typeface="幼圆" charset="0"/>
                <a:ea typeface="幼圆" charset="0"/>
                <a:cs typeface="幼圆" charset="0"/>
              </a:rPr>
              <a:t>O2O</a:t>
            </a:r>
            <a:endParaRPr lang="zh-CN" altLang="en-US" sz="800" b="1" dirty="0"/>
          </a:p>
        </p:txBody>
      </p:sp>
      <p:sp>
        <p:nvSpPr>
          <p:cNvPr id="50" name="矩形 49"/>
          <p:cNvSpPr/>
          <p:nvPr/>
        </p:nvSpPr>
        <p:spPr>
          <a:xfrm>
            <a:off x="2583956" y="2551486"/>
            <a:ext cx="595035" cy="215444"/>
          </a:xfrm>
          <a:prstGeom prst="rect">
            <a:avLst/>
          </a:prstGeom>
        </p:spPr>
        <p:txBody>
          <a:bodyPr wrap="none">
            <a:spAutoFit/>
          </a:bodyPr>
          <a:lstStyle/>
          <a:p>
            <a:r>
              <a:rPr lang="zh-CN" altLang="en-US" sz="800" b="1" smtClean="0">
                <a:latin typeface="幼圆" charset="0"/>
                <a:ea typeface="幼圆" charset="0"/>
                <a:cs typeface="幼圆" charset="0"/>
              </a:rPr>
              <a:t>筷玩思维</a:t>
            </a:r>
            <a:endParaRPr lang="zh-CN" altLang="en-US" sz="800" b="1" dirty="0"/>
          </a:p>
        </p:txBody>
      </p:sp>
      <p:sp>
        <p:nvSpPr>
          <p:cNvPr id="59" name="矩形 58"/>
          <p:cNvSpPr/>
          <p:nvPr/>
        </p:nvSpPr>
        <p:spPr>
          <a:xfrm>
            <a:off x="323528" y="3379614"/>
            <a:ext cx="595035" cy="215444"/>
          </a:xfrm>
          <a:prstGeom prst="rect">
            <a:avLst/>
          </a:prstGeom>
        </p:spPr>
        <p:txBody>
          <a:bodyPr wrap="none">
            <a:spAutoFit/>
          </a:bodyPr>
          <a:lstStyle/>
          <a:p>
            <a:r>
              <a:rPr lang="zh-CN" altLang="en-US" sz="800" b="1" dirty="0" smtClean="0">
                <a:latin typeface="幼圆" charset="0"/>
                <a:ea typeface="幼圆" charset="0"/>
                <a:cs typeface="幼圆" charset="0"/>
              </a:rPr>
              <a:t>天虎科技</a:t>
            </a:r>
            <a:endParaRPr lang="zh-CN" altLang="en-US" sz="800" b="1" dirty="0"/>
          </a:p>
        </p:txBody>
      </p:sp>
      <p:sp>
        <p:nvSpPr>
          <p:cNvPr id="61" name="矩形 60"/>
          <p:cNvSpPr/>
          <p:nvPr/>
        </p:nvSpPr>
        <p:spPr>
          <a:xfrm>
            <a:off x="374824" y="4101427"/>
            <a:ext cx="492443" cy="215444"/>
          </a:xfrm>
          <a:prstGeom prst="rect">
            <a:avLst/>
          </a:prstGeom>
        </p:spPr>
        <p:txBody>
          <a:bodyPr wrap="none">
            <a:spAutoFit/>
          </a:bodyPr>
          <a:lstStyle/>
          <a:p>
            <a:r>
              <a:rPr lang="zh-CN" altLang="en-US" sz="800" b="1" dirty="0" smtClean="0">
                <a:latin typeface="幼圆" charset="0"/>
                <a:ea typeface="幼圆" charset="0"/>
                <a:cs typeface="幼圆" charset="0"/>
              </a:rPr>
              <a:t>加速会</a:t>
            </a:r>
            <a:endParaRPr lang="zh-CN" altLang="en-US" sz="800" b="1" dirty="0"/>
          </a:p>
        </p:txBody>
      </p:sp>
      <p:sp>
        <p:nvSpPr>
          <p:cNvPr id="62" name="矩形 61"/>
          <p:cNvSpPr/>
          <p:nvPr/>
        </p:nvSpPr>
        <p:spPr>
          <a:xfrm>
            <a:off x="2583956" y="4101427"/>
            <a:ext cx="595035" cy="215444"/>
          </a:xfrm>
          <a:prstGeom prst="rect">
            <a:avLst/>
          </a:prstGeom>
        </p:spPr>
        <p:txBody>
          <a:bodyPr wrap="none">
            <a:spAutoFit/>
          </a:bodyPr>
          <a:lstStyle/>
          <a:p>
            <a:r>
              <a:rPr lang="zh-CN" altLang="en-US" sz="800" b="1" dirty="0" smtClean="0">
                <a:latin typeface="幼圆" charset="0"/>
                <a:ea typeface="幼圆" charset="0"/>
                <a:cs typeface="幼圆" charset="0"/>
              </a:rPr>
              <a:t>萤火科技</a:t>
            </a:r>
            <a:endParaRPr lang="zh-CN" altLang="en-US" sz="800" b="1" dirty="0"/>
          </a:p>
        </p:txBody>
      </p:sp>
      <p:grpSp>
        <p:nvGrpSpPr>
          <p:cNvPr id="6" name="组 5"/>
          <p:cNvGrpSpPr/>
          <p:nvPr/>
        </p:nvGrpSpPr>
        <p:grpSpPr>
          <a:xfrm>
            <a:off x="4911032" y="873697"/>
            <a:ext cx="3688430" cy="3335452"/>
            <a:chOff x="5059704" y="977377"/>
            <a:chExt cx="3688430" cy="3335452"/>
          </a:xfrm>
        </p:grpSpPr>
        <p:grpSp>
          <p:nvGrpSpPr>
            <p:cNvPr id="2" name="组 1"/>
            <p:cNvGrpSpPr/>
            <p:nvPr/>
          </p:nvGrpSpPr>
          <p:grpSpPr>
            <a:xfrm>
              <a:off x="5059704" y="977377"/>
              <a:ext cx="3688430" cy="3335452"/>
              <a:chOff x="5087972" y="987575"/>
              <a:chExt cx="3688430" cy="3335452"/>
            </a:xfrm>
          </p:grpSpPr>
          <p:sp>
            <p:nvSpPr>
              <p:cNvPr id="60" name="圆角矩形 59"/>
              <p:cNvSpPr/>
              <p:nvPr/>
            </p:nvSpPr>
            <p:spPr>
              <a:xfrm>
                <a:off x="5087972" y="987575"/>
                <a:ext cx="3688430" cy="3298500"/>
              </a:xfrm>
              <a:prstGeom prst="roundRect">
                <a:avLst>
                  <a:gd name="adj" fmla="val 3890"/>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a:p>
            </p:txBody>
          </p:sp>
          <p:pic>
            <p:nvPicPr>
              <p:cNvPr id="40" name="图片 3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81480" y="1059582"/>
                <a:ext cx="778881" cy="1440000"/>
              </a:xfrm>
              <a:prstGeom prst="rect">
                <a:avLst/>
              </a:prstGeom>
              <a:ln>
                <a:solidFill>
                  <a:schemeClr val="bg1">
                    <a:lumMod val="75000"/>
                  </a:schemeClr>
                </a:solidFill>
              </a:ln>
              <a:effectLst/>
            </p:spPr>
          </p:pic>
          <p:pic>
            <p:nvPicPr>
              <p:cNvPr id="41" name="图片 4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238095" y="1067427"/>
                <a:ext cx="778881" cy="1440000"/>
              </a:xfrm>
              <a:prstGeom prst="rect">
                <a:avLst/>
              </a:prstGeom>
              <a:ln>
                <a:solidFill>
                  <a:schemeClr val="bg1">
                    <a:lumMod val="75000"/>
                  </a:schemeClr>
                </a:solidFill>
              </a:ln>
              <a:effectLst/>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225641" y="2573485"/>
                <a:ext cx="778881" cy="1440000"/>
              </a:xfrm>
              <a:prstGeom prst="rect">
                <a:avLst/>
              </a:prstGeom>
              <a:ln>
                <a:solidFill>
                  <a:schemeClr val="bg1">
                    <a:lumMod val="75000"/>
                  </a:schemeClr>
                </a:solidFill>
              </a:ln>
              <a:effectLst/>
            </p:spPr>
          </p:pic>
          <p:pic>
            <p:nvPicPr>
              <p:cNvPr id="44" name="图片 4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91852" y="2573485"/>
                <a:ext cx="810000" cy="1440000"/>
              </a:xfrm>
              <a:prstGeom prst="rect">
                <a:avLst/>
              </a:prstGeom>
              <a:ln>
                <a:solidFill>
                  <a:schemeClr val="bg1">
                    <a:lumMod val="75000"/>
                  </a:schemeClr>
                </a:solidFill>
              </a:ln>
              <a:effectLst/>
            </p:spPr>
          </p:pic>
          <p:pic>
            <p:nvPicPr>
              <p:cNvPr id="45" name="图片 4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55394" y="2573485"/>
                <a:ext cx="778882" cy="1440000"/>
              </a:xfrm>
              <a:prstGeom prst="rect">
                <a:avLst/>
              </a:prstGeom>
              <a:ln>
                <a:solidFill>
                  <a:schemeClr val="bg1">
                    <a:lumMod val="75000"/>
                  </a:schemeClr>
                </a:solidFill>
              </a:ln>
              <a:effectLst/>
            </p:spPr>
          </p:pic>
          <p:pic>
            <p:nvPicPr>
              <p:cNvPr id="46" name="图片 4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89182" y="2573485"/>
                <a:ext cx="778882" cy="1440000"/>
              </a:xfrm>
              <a:prstGeom prst="rect">
                <a:avLst/>
              </a:prstGeom>
              <a:ln>
                <a:solidFill>
                  <a:schemeClr val="bg1">
                    <a:lumMod val="75000"/>
                  </a:schemeClr>
                </a:solidFill>
              </a:ln>
              <a:effectLst/>
            </p:spPr>
          </p:pic>
          <p:pic>
            <p:nvPicPr>
              <p:cNvPr id="47" name="图片 4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37319" y="1059582"/>
                <a:ext cx="810000" cy="1440000"/>
              </a:xfrm>
              <a:prstGeom prst="rect">
                <a:avLst/>
              </a:prstGeom>
              <a:ln>
                <a:solidFill>
                  <a:schemeClr val="bg1">
                    <a:lumMod val="75000"/>
                  </a:schemeClr>
                </a:solidFill>
              </a:ln>
              <a:effectLst/>
            </p:spPr>
          </p:pic>
          <p:pic>
            <p:nvPicPr>
              <p:cNvPr id="48" name="图片 4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824276" y="1059582"/>
                <a:ext cx="810000" cy="1440000"/>
              </a:xfrm>
              <a:prstGeom prst="rect">
                <a:avLst/>
              </a:prstGeom>
              <a:ln>
                <a:solidFill>
                  <a:schemeClr val="bg1">
                    <a:lumMod val="75000"/>
                  </a:schemeClr>
                </a:solidFill>
              </a:ln>
              <a:effectLst/>
            </p:spPr>
          </p:pic>
          <p:sp>
            <p:nvSpPr>
              <p:cNvPr id="69" name="TextBox 55"/>
              <p:cNvSpPr txBox="1"/>
              <p:nvPr/>
            </p:nvSpPr>
            <p:spPr>
              <a:xfrm>
                <a:off x="6636622" y="4061417"/>
                <a:ext cx="1060932" cy="261610"/>
              </a:xfrm>
              <a:prstGeom prst="rect">
                <a:avLst/>
              </a:prstGeom>
              <a:noFill/>
            </p:spPr>
            <p:txBody>
              <a:bodyPr wrap="square" rtlCol="0">
                <a:spAutoFit/>
              </a:bodyPr>
              <a:lstStyle/>
              <a:p>
                <a:r>
                  <a:rPr lang="en-US" altLang="zh-CN" sz="1100" b="1" smtClean="0">
                    <a:solidFill>
                      <a:schemeClr val="accent2">
                        <a:lumMod val="75000"/>
                      </a:schemeClr>
                    </a:solidFill>
                    <a:latin typeface="幼圆" charset="0"/>
                    <a:ea typeface="幼圆" charset="0"/>
                    <a:cs typeface="幼圆" charset="0"/>
                  </a:rPr>
                  <a:t>More……</a:t>
                </a:r>
                <a:endParaRPr lang="zh-CN" altLang="en-US" sz="1100" b="1" dirty="0" smtClean="0">
                  <a:solidFill>
                    <a:schemeClr val="accent2">
                      <a:lumMod val="75000"/>
                    </a:schemeClr>
                  </a:solidFill>
                  <a:latin typeface="幼圆" charset="0"/>
                  <a:ea typeface="幼圆" charset="0"/>
                  <a:cs typeface="幼圆" charset="0"/>
                </a:endParaRPr>
              </a:p>
            </p:txBody>
          </p:sp>
        </p:grpSp>
        <p:pic>
          <p:nvPicPr>
            <p:cNvPr id="4" name="图片 3"/>
            <p:cNvPicPr>
              <a:picLocks noChangeAspect="1"/>
            </p:cNvPicPr>
            <p:nvPr/>
          </p:nvPicPr>
          <p:blipFill rotWithShape="1">
            <a:blip r:embed="rId19" cstate="print"/>
            <a:srcRect t="3571" b="15065"/>
            <a:stretch/>
          </p:blipFill>
          <p:spPr>
            <a:xfrm>
              <a:off x="5296736" y="1595036"/>
              <a:ext cx="580726" cy="347288"/>
            </a:xfrm>
            <a:prstGeom prst="rect">
              <a:avLst/>
            </a:prstGeom>
          </p:spPr>
        </p:pic>
        <p:sp>
          <p:nvSpPr>
            <p:cNvPr id="5" name="矩形 4"/>
            <p:cNvSpPr/>
            <p:nvPr/>
          </p:nvSpPr>
          <p:spPr>
            <a:xfrm>
              <a:off x="5241009" y="1588263"/>
              <a:ext cx="122954" cy="3792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0" name="矩形 69"/>
          <p:cNvSpPr/>
          <p:nvPr/>
        </p:nvSpPr>
        <p:spPr>
          <a:xfrm flipV="1">
            <a:off x="5762414" y="1491354"/>
            <a:ext cx="65168" cy="3472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flipH="1">
            <a:off x="5671021" y="1481316"/>
            <a:ext cx="134726" cy="382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文本框 67"/>
          <p:cNvSpPr txBox="1"/>
          <p:nvPr/>
        </p:nvSpPr>
        <p:spPr>
          <a:xfrm>
            <a:off x="238923" y="213631"/>
            <a:ext cx="367081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11</a:t>
            </a:r>
            <a:r>
              <a:rPr lang="zh-CN" altLang="en-US" sz="2100" b="1" dirty="0" smtClean="0">
                <a:solidFill>
                  <a:srgbClr val="0182F0"/>
                </a:solidFill>
                <a:latin typeface="幼圆" charset="0"/>
                <a:ea typeface="幼圆" charset="0"/>
                <a:cs typeface="幼圆" charset="0"/>
              </a:rPr>
              <a:t>、媒体报道：行业垂直媒体</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8956814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右箭头 11"/>
          <p:cNvSpPr/>
          <p:nvPr/>
        </p:nvSpPr>
        <p:spPr>
          <a:xfrm>
            <a:off x="342217" y="2133910"/>
            <a:ext cx="8478255" cy="432048"/>
          </a:xfrm>
          <a:prstGeom prst="rightArrow">
            <a:avLst/>
          </a:prstGeom>
          <a:solidFill>
            <a:srgbClr val="01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15" name="直线连接符 14"/>
          <p:cNvCxnSpPr/>
          <p:nvPr/>
        </p:nvCxnSpPr>
        <p:spPr>
          <a:xfrm>
            <a:off x="734676" y="2493949"/>
            <a:ext cx="0" cy="576064"/>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a:off x="1303699" y="1629854"/>
            <a:ext cx="0" cy="648072"/>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09857" y="3047154"/>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24" name="文本框 23"/>
          <p:cNvSpPr txBox="1"/>
          <p:nvPr/>
        </p:nvSpPr>
        <p:spPr>
          <a:xfrm>
            <a:off x="792750" y="2252558"/>
            <a:ext cx="184731" cy="369332"/>
          </a:xfrm>
          <a:prstGeom prst="rect">
            <a:avLst/>
          </a:prstGeom>
          <a:noFill/>
        </p:spPr>
        <p:txBody>
          <a:bodyPr wrap="none" rtlCol="0">
            <a:spAutoFit/>
          </a:bodyPr>
          <a:lstStyle/>
          <a:p>
            <a:endParaRPr kumimoji="1" lang="zh-CN" altLang="en-US" b="1" dirty="0">
              <a:latin typeface="幼圆" charset="0"/>
              <a:ea typeface="幼圆" charset="0"/>
              <a:cs typeface="幼圆" charset="0"/>
            </a:endParaRPr>
          </a:p>
        </p:txBody>
      </p:sp>
      <p:sp>
        <p:nvSpPr>
          <p:cNvPr id="27" name="椭圆 26"/>
          <p:cNvSpPr/>
          <p:nvPr/>
        </p:nvSpPr>
        <p:spPr>
          <a:xfrm>
            <a:off x="1280840" y="1584135"/>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9" name="文本框 8"/>
          <p:cNvSpPr txBox="1"/>
          <p:nvPr/>
        </p:nvSpPr>
        <p:spPr>
          <a:xfrm>
            <a:off x="766502" y="3500303"/>
            <a:ext cx="1390519" cy="1015663"/>
          </a:xfrm>
          <a:prstGeom prst="rect">
            <a:avLst/>
          </a:prstGeom>
          <a:noFill/>
          <a:ln>
            <a:noFill/>
          </a:ln>
        </p:spPr>
        <p:txBody>
          <a:bodyPr wrap="square" rtlCol="0">
            <a:spAutoFit/>
          </a:bodyPr>
          <a:lstStyle/>
          <a:p>
            <a:pPr>
              <a:lnSpc>
                <a:spcPct val="150000"/>
              </a:lnSpc>
            </a:pPr>
            <a:r>
              <a:rPr kumimoji="1" lang="en-US" altLang="zh-CN" sz="1000" b="1" dirty="0" smtClean="0">
                <a:solidFill>
                  <a:schemeClr val="tx2">
                    <a:lumMod val="60000"/>
                    <a:lumOff val="40000"/>
                  </a:schemeClr>
                </a:solidFill>
                <a:latin typeface="幼圆" charset="0"/>
                <a:ea typeface="幼圆" charset="0"/>
                <a:cs typeface="幼圆" charset="0"/>
              </a:rPr>
              <a:t>2014</a:t>
            </a:r>
            <a:r>
              <a:rPr kumimoji="1" lang="zh-CN" altLang="en-US" sz="1000" b="1" dirty="0" smtClean="0">
                <a:solidFill>
                  <a:schemeClr val="tx2">
                    <a:lumMod val="60000"/>
                    <a:lumOff val="40000"/>
                  </a:schemeClr>
                </a:solidFill>
                <a:latin typeface="幼圆" charset="0"/>
                <a:ea typeface="幼圆" charset="0"/>
                <a:cs typeface="幼圆" charset="0"/>
              </a:rPr>
              <a:t>年</a:t>
            </a:r>
            <a:r>
              <a:rPr kumimoji="1" lang="en-US" altLang="zh-CN" sz="1000" b="1" dirty="0" smtClean="0">
                <a:solidFill>
                  <a:schemeClr val="tx2">
                    <a:lumMod val="60000"/>
                    <a:lumOff val="40000"/>
                  </a:schemeClr>
                </a:solidFill>
                <a:latin typeface="幼圆" charset="0"/>
                <a:ea typeface="幼圆" charset="0"/>
                <a:cs typeface="幼圆" charset="0"/>
              </a:rPr>
              <a:t>7</a:t>
            </a:r>
            <a:r>
              <a:rPr kumimoji="1" lang="zh-CN" altLang="en-US" sz="1000" b="1" dirty="0" smtClean="0">
                <a:solidFill>
                  <a:schemeClr val="tx2">
                    <a:lumMod val="60000"/>
                    <a:lumOff val="40000"/>
                  </a:schemeClr>
                </a:solidFill>
                <a:latin typeface="幼圆" charset="0"/>
                <a:ea typeface="幼圆" charset="0"/>
                <a:cs typeface="幼圆" charset="0"/>
              </a:rPr>
              <a:t>月</a:t>
            </a:r>
          </a:p>
          <a:p>
            <a:pPr>
              <a:lnSpc>
                <a:spcPct val="150000"/>
              </a:lnSpc>
            </a:pPr>
            <a:r>
              <a:rPr lang="zh-CN" altLang="en-US" sz="1000" b="1" dirty="0" smtClean="0">
                <a:solidFill>
                  <a:schemeClr val="tx2">
                    <a:lumMod val="60000"/>
                    <a:lumOff val="40000"/>
                  </a:schemeClr>
                </a:solidFill>
                <a:latin typeface="幼圆" charset="0"/>
                <a:ea typeface="幼圆" charset="0"/>
                <a:cs typeface="幼圆" charset="0"/>
              </a:rPr>
              <a:t>在市政府的支持下，入驻广州萌芽</a:t>
            </a:r>
            <a:r>
              <a:rPr lang="en-US" altLang="zh-CN" sz="1000" b="1" dirty="0" smtClean="0">
                <a:solidFill>
                  <a:schemeClr val="tx2">
                    <a:lumMod val="60000"/>
                    <a:lumOff val="40000"/>
                  </a:schemeClr>
                </a:solidFill>
                <a:latin typeface="幼圆" charset="0"/>
                <a:ea typeface="幼圆" charset="0"/>
                <a:cs typeface="幼圆" charset="0"/>
              </a:rPr>
              <a:t>1968</a:t>
            </a:r>
            <a:r>
              <a:rPr lang="zh-CN" altLang="en-US" sz="1000" b="1" dirty="0" smtClean="0">
                <a:solidFill>
                  <a:schemeClr val="tx2">
                    <a:lumMod val="60000"/>
                    <a:lumOff val="40000"/>
                  </a:schemeClr>
                </a:solidFill>
                <a:latin typeface="幼圆" charset="0"/>
                <a:ea typeface="幼圆" charset="0"/>
                <a:cs typeface="幼圆" charset="0"/>
              </a:rPr>
              <a:t>创意园</a:t>
            </a:r>
            <a:endParaRPr lang="zh-CN" altLang="en-US" sz="1000" b="1" dirty="0">
              <a:solidFill>
                <a:schemeClr val="tx2">
                  <a:lumMod val="60000"/>
                  <a:lumOff val="40000"/>
                </a:schemeClr>
              </a:solidFill>
              <a:latin typeface="幼圆" charset="0"/>
              <a:ea typeface="幼圆" charset="0"/>
              <a:cs typeface="幼圆" charset="0"/>
            </a:endParaRPr>
          </a:p>
        </p:txBody>
      </p:sp>
      <p:sp>
        <p:nvSpPr>
          <p:cNvPr id="10" name="文本框 9"/>
          <p:cNvSpPr txBox="1"/>
          <p:nvPr/>
        </p:nvSpPr>
        <p:spPr>
          <a:xfrm>
            <a:off x="2823652" y="3500303"/>
            <a:ext cx="1460316" cy="1015663"/>
          </a:xfrm>
          <a:prstGeom prst="rect">
            <a:avLst/>
          </a:prstGeom>
          <a:noFill/>
          <a:ln>
            <a:noFill/>
          </a:ln>
        </p:spPr>
        <p:txBody>
          <a:bodyPr wrap="square" rtlCol="0">
            <a:spAutoFit/>
          </a:bodyPr>
          <a:lstStyle/>
          <a:p>
            <a:pPr>
              <a:lnSpc>
                <a:spcPct val="150000"/>
              </a:lnSpc>
            </a:pPr>
            <a:r>
              <a:rPr kumimoji="1" lang="en-US" altLang="zh-CN" sz="1000" b="1" dirty="0" smtClean="0">
                <a:solidFill>
                  <a:schemeClr val="accent2">
                    <a:lumMod val="75000"/>
                  </a:schemeClr>
                </a:solidFill>
                <a:latin typeface="幼圆" charset="0"/>
                <a:ea typeface="幼圆" charset="0"/>
                <a:cs typeface="幼圆" charset="0"/>
              </a:rPr>
              <a:t>2015</a:t>
            </a:r>
            <a:r>
              <a:rPr kumimoji="1" lang="zh-CN" altLang="en-US" sz="1000" b="1" dirty="0" smtClean="0">
                <a:solidFill>
                  <a:schemeClr val="accent2">
                    <a:lumMod val="75000"/>
                  </a:schemeClr>
                </a:solidFill>
                <a:latin typeface="幼圆" charset="0"/>
                <a:ea typeface="幼圆" charset="0"/>
                <a:cs typeface="幼圆" charset="0"/>
              </a:rPr>
              <a:t>年</a:t>
            </a:r>
            <a:r>
              <a:rPr kumimoji="1" lang="en-US" altLang="zh-CN" sz="1000" b="1" dirty="0">
                <a:solidFill>
                  <a:schemeClr val="accent2">
                    <a:lumMod val="75000"/>
                  </a:schemeClr>
                </a:solidFill>
                <a:latin typeface="幼圆" charset="0"/>
                <a:ea typeface="幼圆" charset="0"/>
                <a:cs typeface="幼圆" charset="0"/>
              </a:rPr>
              <a:t>7</a:t>
            </a:r>
            <a:r>
              <a:rPr kumimoji="1" lang="zh-CN" altLang="en-US" sz="1000" b="1" dirty="0" smtClean="0">
                <a:solidFill>
                  <a:schemeClr val="accent2">
                    <a:lumMod val="75000"/>
                  </a:schemeClr>
                </a:solidFill>
                <a:latin typeface="幼圆" charset="0"/>
                <a:ea typeface="幼圆" charset="0"/>
                <a:cs typeface="幼圆" charset="0"/>
              </a:rPr>
              <a:t>月</a:t>
            </a:r>
          </a:p>
          <a:p>
            <a:pPr>
              <a:lnSpc>
                <a:spcPct val="150000"/>
              </a:lnSpc>
            </a:pPr>
            <a:r>
              <a:rPr kumimoji="1" lang="zh-CN" altLang="en-US" sz="1000" b="1" dirty="0" smtClean="0">
                <a:solidFill>
                  <a:schemeClr val="accent2">
                    <a:lumMod val="75000"/>
                  </a:schemeClr>
                </a:solidFill>
                <a:latin typeface="幼圆" charset="0"/>
                <a:ea typeface="幼圆" charset="0"/>
                <a:cs typeface="幼圆" charset="0"/>
              </a:rPr>
              <a:t>受广东省共青团邀约，参加</a:t>
            </a:r>
            <a:r>
              <a:rPr kumimoji="1" lang="en-US" altLang="zh-CN" sz="1000" b="1" dirty="0">
                <a:solidFill>
                  <a:schemeClr val="accent2">
                    <a:lumMod val="75000"/>
                  </a:schemeClr>
                </a:solidFill>
                <a:latin typeface="幼圆" charset="0"/>
                <a:ea typeface="幼圆" charset="0"/>
                <a:cs typeface="幼圆" charset="0"/>
              </a:rPr>
              <a:t>2015</a:t>
            </a:r>
            <a:r>
              <a:rPr kumimoji="1" lang="zh-CN" altLang="en-US" sz="1000" b="1" dirty="0">
                <a:solidFill>
                  <a:schemeClr val="accent2">
                    <a:lumMod val="75000"/>
                  </a:schemeClr>
                </a:solidFill>
                <a:latin typeface="幼圆" charset="0"/>
                <a:ea typeface="幼圆" charset="0"/>
                <a:cs typeface="幼圆" charset="0"/>
              </a:rPr>
              <a:t>年广东互联网信息安全大会</a:t>
            </a:r>
            <a:endParaRPr lang="zh-CN" altLang="en-US" sz="1000" b="1" dirty="0">
              <a:solidFill>
                <a:schemeClr val="accent2">
                  <a:lumMod val="75000"/>
                </a:schemeClr>
              </a:solidFill>
              <a:latin typeface="幼圆" charset="0"/>
              <a:ea typeface="幼圆" charset="0"/>
              <a:cs typeface="幼圆" charset="0"/>
            </a:endParaRPr>
          </a:p>
        </p:txBody>
      </p:sp>
      <p:cxnSp>
        <p:nvCxnSpPr>
          <p:cNvPr id="11" name="直线连接符 10"/>
          <p:cNvCxnSpPr/>
          <p:nvPr/>
        </p:nvCxnSpPr>
        <p:spPr>
          <a:xfrm flipH="1">
            <a:off x="2787306" y="2470654"/>
            <a:ext cx="744" cy="860873"/>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975185" y="3362578"/>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14" name="文本框 13"/>
          <p:cNvSpPr txBox="1"/>
          <p:nvPr/>
        </p:nvSpPr>
        <p:spPr>
          <a:xfrm>
            <a:off x="4911884" y="3500303"/>
            <a:ext cx="1460316" cy="784830"/>
          </a:xfrm>
          <a:prstGeom prst="rect">
            <a:avLst/>
          </a:prstGeom>
          <a:noFill/>
          <a:ln>
            <a:noFill/>
          </a:ln>
        </p:spPr>
        <p:txBody>
          <a:bodyPr wrap="square" rtlCol="0">
            <a:spAutoFit/>
          </a:bodyPr>
          <a:lstStyle/>
          <a:p>
            <a:pPr>
              <a:lnSpc>
                <a:spcPct val="150000"/>
              </a:lnSpc>
            </a:pPr>
            <a:r>
              <a:rPr kumimoji="1" lang="en-US" altLang="zh-CN" sz="1000" b="1" dirty="0">
                <a:solidFill>
                  <a:schemeClr val="tx2">
                    <a:lumMod val="60000"/>
                    <a:lumOff val="40000"/>
                  </a:schemeClr>
                </a:solidFill>
                <a:latin typeface="幼圆" charset="0"/>
                <a:ea typeface="幼圆" charset="0"/>
                <a:cs typeface="幼圆" charset="0"/>
              </a:rPr>
              <a:t>2015</a:t>
            </a:r>
            <a:r>
              <a:rPr kumimoji="1" lang="zh-CN" altLang="en-US" sz="1000" b="1" dirty="0">
                <a:solidFill>
                  <a:schemeClr val="tx2">
                    <a:lumMod val="60000"/>
                    <a:lumOff val="40000"/>
                  </a:schemeClr>
                </a:solidFill>
                <a:latin typeface="幼圆" charset="0"/>
                <a:ea typeface="幼圆" charset="0"/>
                <a:cs typeface="幼圆" charset="0"/>
              </a:rPr>
              <a:t>年</a:t>
            </a:r>
            <a:r>
              <a:rPr kumimoji="1" lang="en-US" altLang="zh-CN" sz="1000" b="1" dirty="0">
                <a:solidFill>
                  <a:schemeClr val="tx2">
                    <a:lumMod val="60000"/>
                    <a:lumOff val="40000"/>
                  </a:schemeClr>
                </a:solidFill>
                <a:latin typeface="幼圆" charset="0"/>
                <a:ea typeface="幼圆" charset="0"/>
                <a:cs typeface="幼圆" charset="0"/>
              </a:rPr>
              <a:t>12</a:t>
            </a:r>
            <a:r>
              <a:rPr kumimoji="1" lang="zh-CN" altLang="en-US" sz="1000" b="1" dirty="0">
                <a:solidFill>
                  <a:schemeClr val="tx2">
                    <a:lumMod val="60000"/>
                    <a:lumOff val="40000"/>
                  </a:schemeClr>
                </a:solidFill>
                <a:latin typeface="幼圆" charset="0"/>
                <a:ea typeface="幼圆" charset="0"/>
                <a:cs typeface="幼圆" charset="0"/>
              </a:rPr>
              <a:t>月</a:t>
            </a:r>
          </a:p>
          <a:p>
            <a:pPr>
              <a:lnSpc>
                <a:spcPct val="150000"/>
              </a:lnSpc>
            </a:pPr>
            <a:r>
              <a:rPr kumimoji="1" lang="zh-CN" altLang="en-US" sz="1000" b="1" dirty="0" smtClean="0">
                <a:solidFill>
                  <a:schemeClr val="tx2">
                    <a:lumMod val="60000"/>
                    <a:lumOff val="40000"/>
                  </a:schemeClr>
                </a:solidFill>
                <a:latin typeface="幼圆" charset="0"/>
                <a:ea typeface="幼圆" charset="0"/>
                <a:cs typeface="幼圆" charset="0"/>
              </a:rPr>
              <a:t>受邀参加中国</a:t>
            </a:r>
            <a:r>
              <a:rPr kumimoji="1" lang="zh-CN" altLang="en-US" sz="1000" b="1" dirty="0">
                <a:solidFill>
                  <a:schemeClr val="tx2">
                    <a:lumMod val="60000"/>
                    <a:lumOff val="40000"/>
                  </a:schemeClr>
                </a:solidFill>
                <a:latin typeface="幼圆" charset="0"/>
                <a:ea typeface="幼圆" charset="0"/>
                <a:cs typeface="幼圆" charset="0"/>
              </a:rPr>
              <a:t>零售业</a:t>
            </a:r>
            <a:r>
              <a:rPr kumimoji="1" lang="zh-CN" altLang="en-US" sz="1000" b="1" dirty="0" smtClean="0">
                <a:solidFill>
                  <a:schemeClr val="tx2">
                    <a:lumMod val="60000"/>
                    <a:lumOff val="40000"/>
                  </a:schemeClr>
                </a:solidFill>
                <a:latin typeface="幼圆" charset="0"/>
                <a:ea typeface="幼圆" charset="0"/>
                <a:cs typeface="幼圆" charset="0"/>
              </a:rPr>
              <a:t>博览会（武汉）</a:t>
            </a:r>
            <a:endParaRPr kumimoji="1" lang="zh-CN" altLang="en-US" sz="1000" b="1" dirty="0">
              <a:solidFill>
                <a:schemeClr val="tx2">
                  <a:lumMod val="60000"/>
                  <a:lumOff val="40000"/>
                </a:schemeClr>
              </a:solidFill>
              <a:latin typeface="幼圆" charset="0"/>
              <a:ea typeface="幼圆" charset="0"/>
              <a:cs typeface="幼圆" charset="0"/>
            </a:endParaRPr>
          </a:p>
        </p:txBody>
      </p:sp>
      <p:cxnSp>
        <p:nvCxnSpPr>
          <p:cNvPr id="16" name="直线连接符 15"/>
          <p:cNvCxnSpPr/>
          <p:nvPr/>
        </p:nvCxnSpPr>
        <p:spPr>
          <a:xfrm>
            <a:off x="3426441" y="1243525"/>
            <a:ext cx="0" cy="993572"/>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7" name="椭圆 16"/>
          <p:cNvSpPr/>
          <p:nvPr/>
        </p:nvSpPr>
        <p:spPr>
          <a:xfrm>
            <a:off x="3403582" y="1197806"/>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18" name="文本框 17"/>
          <p:cNvSpPr txBox="1"/>
          <p:nvPr/>
        </p:nvSpPr>
        <p:spPr>
          <a:xfrm>
            <a:off x="3526015" y="649627"/>
            <a:ext cx="1622049" cy="784830"/>
          </a:xfrm>
          <a:prstGeom prst="rect">
            <a:avLst/>
          </a:prstGeom>
          <a:noFill/>
          <a:ln>
            <a:noFill/>
          </a:ln>
        </p:spPr>
        <p:txBody>
          <a:bodyPr wrap="square" rtlCol="0">
            <a:spAutoFit/>
          </a:bodyPr>
          <a:lstStyle/>
          <a:p>
            <a:pPr>
              <a:lnSpc>
                <a:spcPct val="150000"/>
              </a:lnSpc>
            </a:pPr>
            <a:r>
              <a:rPr kumimoji="1" lang="en-US" altLang="zh-CN" sz="1000" b="1" dirty="0" smtClean="0">
                <a:solidFill>
                  <a:schemeClr val="tx2">
                    <a:lumMod val="60000"/>
                    <a:lumOff val="40000"/>
                  </a:schemeClr>
                </a:solidFill>
                <a:latin typeface="幼圆" charset="0"/>
                <a:ea typeface="幼圆" charset="0"/>
                <a:cs typeface="幼圆" charset="0"/>
              </a:rPr>
              <a:t>2015</a:t>
            </a:r>
            <a:r>
              <a:rPr kumimoji="1" lang="zh-CN" altLang="en-US" sz="1000" b="1" dirty="0" smtClean="0">
                <a:solidFill>
                  <a:schemeClr val="tx2">
                    <a:lumMod val="60000"/>
                    <a:lumOff val="40000"/>
                  </a:schemeClr>
                </a:solidFill>
                <a:latin typeface="幼圆" charset="0"/>
                <a:ea typeface="幼圆" charset="0"/>
                <a:cs typeface="幼圆" charset="0"/>
              </a:rPr>
              <a:t>年</a:t>
            </a:r>
            <a:r>
              <a:rPr kumimoji="1" lang="en-US" altLang="zh-CN" sz="1000" b="1" dirty="0" smtClean="0">
                <a:solidFill>
                  <a:schemeClr val="tx2">
                    <a:lumMod val="60000"/>
                    <a:lumOff val="40000"/>
                  </a:schemeClr>
                </a:solidFill>
                <a:latin typeface="幼圆" charset="0"/>
                <a:ea typeface="幼圆" charset="0"/>
                <a:cs typeface="幼圆" charset="0"/>
              </a:rPr>
              <a:t>11</a:t>
            </a:r>
            <a:r>
              <a:rPr kumimoji="1" lang="zh-CN" altLang="en-US" sz="1000" b="1" dirty="0" smtClean="0">
                <a:solidFill>
                  <a:schemeClr val="tx2">
                    <a:lumMod val="60000"/>
                    <a:lumOff val="40000"/>
                  </a:schemeClr>
                </a:solidFill>
                <a:latin typeface="幼圆" charset="0"/>
                <a:ea typeface="幼圆" charset="0"/>
                <a:cs typeface="幼圆" charset="0"/>
              </a:rPr>
              <a:t>月</a:t>
            </a:r>
          </a:p>
          <a:p>
            <a:pPr>
              <a:lnSpc>
                <a:spcPct val="150000"/>
              </a:lnSpc>
            </a:pPr>
            <a:r>
              <a:rPr kumimoji="1" lang="zh-CN" altLang="en-US" sz="1000" b="1" dirty="0">
                <a:solidFill>
                  <a:schemeClr val="tx2">
                    <a:lumMod val="60000"/>
                    <a:lumOff val="40000"/>
                  </a:schemeClr>
                </a:solidFill>
                <a:latin typeface="幼圆" charset="0"/>
                <a:ea typeface="幼圆" charset="0"/>
                <a:cs typeface="幼圆" charset="0"/>
              </a:rPr>
              <a:t>获广东政府单位颁发</a:t>
            </a:r>
            <a:endParaRPr lang="zh-CN" altLang="en-US" sz="1000" b="1" dirty="0">
              <a:solidFill>
                <a:schemeClr val="tx2">
                  <a:lumMod val="60000"/>
                  <a:lumOff val="40000"/>
                </a:schemeClr>
              </a:solidFill>
              <a:latin typeface="幼圆" charset="0"/>
              <a:ea typeface="幼圆" charset="0"/>
              <a:cs typeface="幼圆" charset="0"/>
            </a:endParaRPr>
          </a:p>
          <a:p>
            <a:pPr>
              <a:lnSpc>
                <a:spcPct val="150000"/>
              </a:lnSpc>
            </a:pPr>
            <a:r>
              <a:rPr lang="zh-CN" altLang="en-US" sz="1000" b="1" dirty="0" smtClean="0">
                <a:solidFill>
                  <a:schemeClr val="tx2">
                    <a:lumMod val="60000"/>
                    <a:lumOff val="40000"/>
                  </a:schemeClr>
                </a:solidFill>
                <a:latin typeface="幼圆" charset="0"/>
                <a:ea typeface="幼圆" charset="0"/>
                <a:cs typeface="幼圆" charset="0"/>
              </a:rPr>
              <a:t>“年度</a:t>
            </a:r>
            <a:r>
              <a:rPr lang="en-US" altLang="zh-CN" sz="1000" b="1" dirty="0">
                <a:solidFill>
                  <a:schemeClr val="tx2">
                    <a:lumMod val="60000"/>
                    <a:lumOff val="40000"/>
                  </a:schemeClr>
                </a:solidFill>
                <a:latin typeface="幼圆" charset="0"/>
                <a:ea typeface="幼圆" charset="0"/>
                <a:cs typeface="幼圆" charset="0"/>
              </a:rPr>
              <a:t>O2O</a:t>
            </a:r>
            <a:r>
              <a:rPr lang="zh-CN" altLang="en-US" sz="1000" b="1" dirty="0">
                <a:solidFill>
                  <a:schemeClr val="tx2">
                    <a:lumMod val="60000"/>
                    <a:lumOff val="40000"/>
                  </a:schemeClr>
                </a:solidFill>
                <a:latin typeface="幼圆" charset="0"/>
                <a:ea typeface="幼圆" charset="0"/>
                <a:cs typeface="幼圆" charset="0"/>
              </a:rPr>
              <a:t>最佳服务平台”</a:t>
            </a:r>
            <a:endParaRPr lang="en-US" altLang="zh-CN" sz="1000" b="1" dirty="0">
              <a:solidFill>
                <a:schemeClr val="tx2">
                  <a:lumMod val="60000"/>
                  <a:lumOff val="40000"/>
                </a:schemeClr>
              </a:solidFill>
              <a:latin typeface="幼圆" charset="0"/>
              <a:ea typeface="幼圆" charset="0"/>
              <a:cs typeface="幼圆" charset="0"/>
            </a:endParaRPr>
          </a:p>
        </p:txBody>
      </p:sp>
      <p:cxnSp>
        <p:nvCxnSpPr>
          <p:cNvPr id="23" name="直线连接符 22"/>
          <p:cNvCxnSpPr/>
          <p:nvPr/>
        </p:nvCxnSpPr>
        <p:spPr>
          <a:xfrm>
            <a:off x="6880876" y="2470654"/>
            <a:ext cx="0" cy="576064"/>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6856057" y="3023859"/>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26" name="文本框 25"/>
          <p:cNvSpPr txBox="1"/>
          <p:nvPr/>
        </p:nvSpPr>
        <p:spPr>
          <a:xfrm>
            <a:off x="4726901" y="2237097"/>
            <a:ext cx="184731" cy="369332"/>
          </a:xfrm>
          <a:prstGeom prst="rect">
            <a:avLst/>
          </a:prstGeom>
          <a:noFill/>
        </p:spPr>
        <p:txBody>
          <a:bodyPr wrap="none" rtlCol="0">
            <a:spAutoFit/>
          </a:bodyPr>
          <a:lstStyle/>
          <a:p>
            <a:endParaRPr kumimoji="1" lang="zh-CN" altLang="en-US" b="1" dirty="0">
              <a:latin typeface="幼圆" charset="0"/>
              <a:ea typeface="幼圆" charset="0"/>
              <a:cs typeface="幼圆" charset="0"/>
            </a:endParaRPr>
          </a:p>
        </p:txBody>
      </p:sp>
      <p:sp>
        <p:nvSpPr>
          <p:cNvPr id="28" name="文本框 27"/>
          <p:cNvSpPr txBox="1"/>
          <p:nvPr/>
        </p:nvSpPr>
        <p:spPr>
          <a:xfrm>
            <a:off x="5626626" y="649627"/>
            <a:ext cx="1465654" cy="784830"/>
          </a:xfrm>
          <a:prstGeom prst="rect">
            <a:avLst/>
          </a:prstGeom>
          <a:noFill/>
          <a:ln>
            <a:noFill/>
          </a:ln>
        </p:spPr>
        <p:txBody>
          <a:bodyPr wrap="square" rtlCol="0">
            <a:spAutoFit/>
          </a:bodyPr>
          <a:lstStyle/>
          <a:p>
            <a:pPr>
              <a:lnSpc>
                <a:spcPct val="150000"/>
              </a:lnSpc>
            </a:pPr>
            <a:r>
              <a:rPr kumimoji="1" lang="en-US" altLang="zh-CN" sz="1000" b="1" dirty="0" smtClean="0">
                <a:solidFill>
                  <a:schemeClr val="accent2">
                    <a:lumMod val="75000"/>
                  </a:schemeClr>
                </a:solidFill>
                <a:latin typeface="幼圆" charset="0"/>
                <a:ea typeface="幼圆" charset="0"/>
                <a:cs typeface="幼圆" charset="0"/>
              </a:rPr>
              <a:t>2016</a:t>
            </a:r>
            <a:r>
              <a:rPr kumimoji="1" lang="zh-CN" altLang="en-US" sz="1000" b="1" dirty="0" smtClean="0">
                <a:solidFill>
                  <a:schemeClr val="accent2">
                    <a:lumMod val="75000"/>
                  </a:schemeClr>
                </a:solidFill>
                <a:latin typeface="幼圆" charset="0"/>
                <a:ea typeface="幼圆" charset="0"/>
                <a:cs typeface="幼圆" charset="0"/>
              </a:rPr>
              <a:t>年</a:t>
            </a:r>
            <a:r>
              <a:rPr kumimoji="1" lang="en-US" altLang="zh-CN" sz="1000" b="1" dirty="0" smtClean="0">
                <a:solidFill>
                  <a:schemeClr val="accent2">
                    <a:lumMod val="75000"/>
                  </a:schemeClr>
                </a:solidFill>
                <a:latin typeface="幼圆" charset="0"/>
                <a:ea typeface="幼圆" charset="0"/>
                <a:cs typeface="幼圆" charset="0"/>
              </a:rPr>
              <a:t>1</a:t>
            </a:r>
            <a:r>
              <a:rPr kumimoji="1" lang="zh-CN" altLang="en-US" sz="1000" b="1" dirty="0" smtClean="0">
                <a:solidFill>
                  <a:schemeClr val="accent2">
                    <a:lumMod val="75000"/>
                  </a:schemeClr>
                </a:solidFill>
                <a:latin typeface="幼圆" charset="0"/>
                <a:ea typeface="幼圆" charset="0"/>
                <a:cs typeface="幼圆" charset="0"/>
              </a:rPr>
              <a:t>月</a:t>
            </a:r>
          </a:p>
          <a:p>
            <a:pPr>
              <a:lnSpc>
                <a:spcPct val="150000"/>
              </a:lnSpc>
            </a:pPr>
            <a:r>
              <a:rPr lang="zh-CN" altLang="en-US" sz="1000" b="1" dirty="0" smtClean="0">
                <a:solidFill>
                  <a:schemeClr val="accent2">
                    <a:lumMod val="75000"/>
                  </a:schemeClr>
                </a:solidFill>
                <a:latin typeface="幼圆" charset="0"/>
                <a:ea typeface="幼圆" charset="0"/>
                <a:cs typeface="幼圆" charset="0"/>
              </a:rPr>
              <a:t>作为国内优秀企业代表，受推荐参加</a:t>
            </a:r>
            <a:r>
              <a:rPr lang="en-US" altLang="zh-CN" sz="1000" b="1" dirty="0" smtClean="0">
                <a:solidFill>
                  <a:schemeClr val="accent2">
                    <a:lumMod val="75000"/>
                  </a:schemeClr>
                </a:solidFill>
                <a:latin typeface="幼圆" charset="0"/>
                <a:ea typeface="幼圆" charset="0"/>
                <a:cs typeface="幼圆" charset="0"/>
              </a:rPr>
              <a:t>CES2016</a:t>
            </a:r>
            <a:endParaRPr lang="zh-CN" altLang="en-US" sz="1000" b="1" dirty="0">
              <a:solidFill>
                <a:schemeClr val="accent2">
                  <a:lumMod val="75000"/>
                </a:schemeClr>
              </a:solidFill>
              <a:latin typeface="幼圆" charset="0"/>
              <a:ea typeface="幼圆" charset="0"/>
              <a:cs typeface="幼圆" charset="0"/>
            </a:endParaRPr>
          </a:p>
        </p:txBody>
      </p:sp>
      <p:cxnSp>
        <p:nvCxnSpPr>
          <p:cNvPr id="29" name="直线连接符 28"/>
          <p:cNvCxnSpPr/>
          <p:nvPr/>
        </p:nvCxnSpPr>
        <p:spPr>
          <a:xfrm>
            <a:off x="5530963" y="1616460"/>
            <a:ext cx="0" cy="648072"/>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5508104" y="1570741"/>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31" name="文本框 30"/>
          <p:cNvSpPr txBox="1"/>
          <p:nvPr/>
        </p:nvSpPr>
        <p:spPr>
          <a:xfrm>
            <a:off x="6785173" y="3489252"/>
            <a:ext cx="1727526" cy="553998"/>
          </a:xfrm>
          <a:prstGeom prst="rect">
            <a:avLst/>
          </a:prstGeom>
          <a:noFill/>
          <a:ln>
            <a:noFill/>
          </a:ln>
        </p:spPr>
        <p:txBody>
          <a:bodyPr wrap="square" rtlCol="0">
            <a:spAutoFit/>
          </a:bodyPr>
          <a:lstStyle/>
          <a:p>
            <a:pPr>
              <a:lnSpc>
                <a:spcPct val="150000"/>
              </a:lnSpc>
            </a:pPr>
            <a:r>
              <a:rPr kumimoji="1" lang="en-US" altLang="zh-CN" sz="1000" b="1" dirty="0" smtClean="0">
                <a:solidFill>
                  <a:schemeClr val="accent2">
                    <a:lumMod val="75000"/>
                  </a:schemeClr>
                </a:solidFill>
                <a:latin typeface="幼圆" charset="0"/>
                <a:ea typeface="幼圆" charset="0"/>
                <a:cs typeface="幼圆" charset="0"/>
              </a:rPr>
              <a:t>2016</a:t>
            </a:r>
            <a:r>
              <a:rPr kumimoji="1" lang="zh-CN" altLang="en-US" sz="1000" b="1" dirty="0" smtClean="0">
                <a:solidFill>
                  <a:schemeClr val="accent2">
                    <a:lumMod val="75000"/>
                  </a:schemeClr>
                </a:solidFill>
                <a:latin typeface="幼圆" charset="0"/>
                <a:ea typeface="幼圆" charset="0"/>
                <a:cs typeface="幼圆" charset="0"/>
              </a:rPr>
              <a:t>年</a:t>
            </a:r>
            <a:r>
              <a:rPr kumimoji="1" lang="en-US" altLang="zh-CN" sz="1000" b="1" dirty="0" smtClean="0">
                <a:solidFill>
                  <a:schemeClr val="accent2">
                    <a:lumMod val="75000"/>
                  </a:schemeClr>
                </a:solidFill>
                <a:latin typeface="幼圆" charset="0"/>
                <a:ea typeface="幼圆" charset="0"/>
                <a:cs typeface="幼圆" charset="0"/>
              </a:rPr>
              <a:t>12</a:t>
            </a:r>
            <a:r>
              <a:rPr kumimoji="1" lang="zh-CN" altLang="en-US" sz="1000" b="1" dirty="0" smtClean="0">
                <a:solidFill>
                  <a:schemeClr val="accent2">
                    <a:lumMod val="75000"/>
                  </a:schemeClr>
                </a:solidFill>
                <a:latin typeface="幼圆" charset="0"/>
                <a:ea typeface="幼圆" charset="0"/>
                <a:cs typeface="幼圆" charset="0"/>
              </a:rPr>
              <a:t>月</a:t>
            </a:r>
          </a:p>
          <a:p>
            <a:pPr>
              <a:lnSpc>
                <a:spcPct val="150000"/>
              </a:lnSpc>
            </a:pPr>
            <a:r>
              <a:rPr lang="zh-CN" altLang="en-US" sz="1000" b="1" dirty="0" smtClean="0">
                <a:solidFill>
                  <a:schemeClr val="accent2">
                    <a:lumMod val="75000"/>
                  </a:schemeClr>
                </a:solidFill>
                <a:latin typeface="幼圆" charset="0"/>
                <a:ea typeface="幼圆" charset="0"/>
                <a:cs typeface="幼圆" charset="0"/>
              </a:rPr>
              <a:t>获得国家高新技术企业认证</a:t>
            </a:r>
            <a:endParaRPr lang="zh-CN" altLang="en-US" sz="1000" b="1" dirty="0">
              <a:solidFill>
                <a:schemeClr val="accent2">
                  <a:lumMod val="75000"/>
                </a:schemeClr>
              </a:solidFill>
              <a:latin typeface="幼圆" charset="0"/>
              <a:ea typeface="幼圆" charset="0"/>
              <a:cs typeface="幼圆" charset="0"/>
            </a:endParaRPr>
          </a:p>
        </p:txBody>
      </p:sp>
      <p:cxnSp>
        <p:nvCxnSpPr>
          <p:cNvPr id="34" name="直线连接符 33"/>
          <p:cNvCxnSpPr/>
          <p:nvPr/>
        </p:nvCxnSpPr>
        <p:spPr>
          <a:xfrm flipH="1">
            <a:off x="4859432" y="2488125"/>
            <a:ext cx="744" cy="860873"/>
          </a:xfrm>
          <a:prstGeom prst="line">
            <a:avLst/>
          </a:prstGeom>
          <a:ln w="19050">
            <a:solidFill>
              <a:schemeClr val="bg1">
                <a:lumMod val="75000"/>
              </a:schemeClr>
            </a:solidFill>
            <a:prstDash val="sysDot"/>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4909325" y="3334380"/>
            <a:ext cx="45719" cy="45719"/>
          </a:xfrm>
          <a:prstGeom prst="ellipse">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a:solidFill>
                <a:schemeClr val="bg1">
                  <a:lumMod val="65000"/>
                </a:schemeClr>
              </a:solidFill>
              <a:latin typeface="幼圆" charset="0"/>
              <a:ea typeface="幼圆" charset="0"/>
              <a:cs typeface="幼圆" charset="0"/>
            </a:endParaRPr>
          </a:p>
        </p:txBody>
      </p:sp>
      <p:sp>
        <p:nvSpPr>
          <p:cNvPr id="37" name="文本框 36"/>
          <p:cNvSpPr txBox="1"/>
          <p:nvPr/>
        </p:nvSpPr>
        <p:spPr>
          <a:xfrm>
            <a:off x="1310537" y="649627"/>
            <a:ext cx="1859329" cy="784830"/>
          </a:xfrm>
          <a:prstGeom prst="rect">
            <a:avLst/>
          </a:prstGeom>
          <a:noFill/>
          <a:ln>
            <a:noFill/>
          </a:ln>
        </p:spPr>
        <p:txBody>
          <a:bodyPr wrap="square" rtlCol="0">
            <a:spAutoFit/>
          </a:bodyPr>
          <a:lstStyle/>
          <a:p>
            <a:pPr>
              <a:lnSpc>
                <a:spcPct val="150000"/>
              </a:lnSpc>
            </a:pPr>
            <a:r>
              <a:rPr kumimoji="1" lang="en-US" altLang="zh-CN" sz="1000" b="1" dirty="0" smtClean="0">
                <a:solidFill>
                  <a:schemeClr val="accent2">
                    <a:lumMod val="75000"/>
                  </a:schemeClr>
                </a:solidFill>
                <a:latin typeface="幼圆" charset="0"/>
                <a:ea typeface="幼圆" charset="0"/>
                <a:cs typeface="幼圆" charset="0"/>
              </a:rPr>
              <a:t>2014</a:t>
            </a:r>
            <a:r>
              <a:rPr kumimoji="1" lang="zh-CN" altLang="en-US" sz="1000" b="1" dirty="0" smtClean="0">
                <a:solidFill>
                  <a:schemeClr val="accent2">
                    <a:lumMod val="75000"/>
                  </a:schemeClr>
                </a:solidFill>
                <a:latin typeface="幼圆" charset="0"/>
                <a:ea typeface="幼圆" charset="0"/>
                <a:cs typeface="幼圆" charset="0"/>
              </a:rPr>
              <a:t>年</a:t>
            </a:r>
            <a:r>
              <a:rPr kumimoji="1" lang="en-US" altLang="zh-CN" sz="1000" b="1" dirty="0" smtClean="0">
                <a:solidFill>
                  <a:schemeClr val="accent2">
                    <a:lumMod val="75000"/>
                  </a:schemeClr>
                </a:solidFill>
                <a:latin typeface="幼圆" charset="0"/>
                <a:ea typeface="幼圆" charset="0"/>
                <a:cs typeface="幼圆" charset="0"/>
              </a:rPr>
              <a:t>11</a:t>
            </a:r>
            <a:r>
              <a:rPr kumimoji="1" lang="zh-CN" altLang="en-US" sz="1000" b="1" dirty="0" smtClean="0">
                <a:solidFill>
                  <a:schemeClr val="accent2">
                    <a:lumMod val="75000"/>
                  </a:schemeClr>
                </a:solidFill>
                <a:latin typeface="幼圆" charset="0"/>
                <a:ea typeface="幼圆" charset="0"/>
                <a:cs typeface="幼圆" charset="0"/>
              </a:rPr>
              <a:t>月</a:t>
            </a:r>
          </a:p>
          <a:p>
            <a:pPr>
              <a:lnSpc>
                <a:spcPct val="150000"/>
              </a:lnSpc>
            </a:pPr>
            <a:r>
              <a:rPr kumimoji="1" lang="zh-CN" altLang="en-US" sz="1000" b="1" dirty="0" smtClean="0">
                <a:solidFill>
                  <a:schemeClr val="accent2">
                    <a:lumMod val="75000"/>
                  </a:schemeClr>
                </a:solidFill>
                <a:latin typeface="幼圆" charset="0"/>
                <a:ea typeface="幼圆" charset="0"/>
                <a:cs typeface="幼圆" charset="0"/>
              </a:rPr>
              <a:t>获广东政府单位颁发</a:t>
            </a:r>
            <a:r>
              <a:rPr lang="zh-CN" altLang="en-US" sz="1000" b="1" dirty="0" smtClean="0">
                <a:solidFill>
                  <a:schemeClr val="accent2">
                    <a:lumMod val="75000"/>
                  </a:schemeClr>
                </a:solidFill>
                <a:latin typeface="幼圆" charset="0"/>
                <a:ea typeface="幼圆" charset="0"/>
                <a:cs typeface="幼圆" charset="0"/>
              </a:rPr>
              <a:t>“</a:t>
            </a:r>
            <a:r>
              <a:rPr lang="en-US" altLang="zh-CN" sz="1000" b="1" dirty="0">
                <a:solidFill>
                  <a:schemeClr val="accent2">
                    <a:lumMod val="75000"/>
                  </a:schemeClr>
                </a:solidFill>
                <a:latin typeface="幼圆" charset="0"/>
                <a:ea typeface="幼圆" charset="0"/>
                <a:cs typeface="幼圆" charset="0"/>
              </a:rPr>
              <a:t>2014</a:t>
            </a:r>
            <a:r>
              <a:rPr lang="zh-CN" altLang="en-US" sz="1000" b="1" dirty="0">
                <a:solidFill>
                  <a:schemeClr val="accent2">
                    <a:lumMod val="75000"/>
                  </a:schemeClr>
                </a:solidFill>
                <a:latin typeface="幼圆" charset="0"/>
                <a:ea typeface="幼圆" charset="0"/>
                <a:cs typeface="幼圆" charset="0"/>
              </a:rPr>
              <a:t>广东互联网</a:t>
            </a:r>
            <a:r>
              <a:rPr lang="zh-CN" altLang="en-US" sz="1000" b="1" dirty="0" smtClean="0">
                <a:solidFill>
                  <a:schemeClr val="accent2">
                    <a:lumMod val="75000"/>
                  </a:schemeClr>
                </a:solidFill>
                <a:latin typeface="幼圆" charset="0"/>
                <a:ea typeface="幼圆" charset="0"/>
                <a:cs typeface="幼圆" charset="0"/>
              </a:rPr>
              <a:t>十佳中小微</a:t>
            </a:r>
            <a:r>
              <a:rPr lang="zh-CN" altLang="en-US" sz="1000" b="1" dirty="0">
                <a:solidFill>
                  <a:schemeClr val="accent2">
                    <a:lumMod val="75000"/>
                  </a:schemeClr>
                </a:solidFill>
                <a:latin typeface="幼圆" charset="0"/>
                <a:ea typeface="幼圆" charset="0"/>
                <a:cs typeface="幼圆" charset="0"/>
              </a:rPr>
              <a:t>创新企业”</a:t>
            </a:r>
          </a:p>
        </p:txBody>
      </p:sp>
      <p:pic>
        <p:nvPicPr>
          <p:cNvPr id="4" name="图片 3"/>
          <p:cNvPicPr>
            <a:picLocks/>
          </p:cNvPicPr>
          <p:nvPr/>
        </p:nvPicPr>
        <p:blipFill>
          <a:blip r:embed="rId3" cstate="print"/>
          <a:stretch>
            <a:fillRect/>
          </a:stretch>
        </p:blipFill>
        <p:spPr>
          <a:xfrm>
            <a:off x="4976305" y="2609138"/>
            <a:ext cx="1260000" cy="838800"/>
          </a:xfrm>
          <a:prstGeom prst="rect">
            <a:avLst/>
          </a:prstGeom>
        </p:spPr>
      </p:pic>
      <p:pic>
        <p:nvPicPr>
          <p:cNvPr id="32" name="Picture 2" descr="E:\常用资料\掌贝相关照片\掌贝奖项\7.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32093" y="1499014"/>
            <a:ext cx="1019668" cy="666667"/>
          </a:xfrm>
          <a:prstGeom prst="rect">
            <a:avLst/>
          </a:prstGeom>
          <a:ln>
            <a:noFill/>
          </a:ln>
          <a:effectLst/>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914914" y="2575678"/>
            <a:ext cx="1260000" cy="914904"/>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3523" y="2609139"/>
            <a:ext cx="1260000" cy="837766"/>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57749" y="1436541"/>
            <a:ext cx="966510" cy="742760"/>
          </a:xfrm>
          <a:prstGeom prst="rect">
            <a:avLst/>
          </a:prstGeom>
        </p:spPr>
      </p:pic>
      <p:pic>
        <p:nvPicPr>
          <p:cNvPr id="5" name="图片 4"/>
          <p:cNvPicPr>
            <a:picLocks noChangeAspect="1"/>
          </p:cNvPicPr>
          <p:nvPr/>
        </p:nvPicPr>
        <p:blipFill>
          <a:blip r:embed="rId8" cstate="print"/>
          <a:stretch>
            <a:fillRect/>
          </a:stretch>
        </p:blipFill>
        <p:spPr>
          <a:xfrm>
            <a:off x="5730248" y="1431906"/>
            <a:ext cx="1054925" cy="702004"/>
          </a:xfrm>
          <a:prstGeom prst="rect">
            <a:avLst/>
          </a:prstGeom>
        </p:spPr>
      </p:pic>
      <p:sp>
        <p:nvSpPr>
          <p:cNvPr id="36" name="文本框 35"/>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12</a:t>
            </a:r>
            <a:r>
              <a:rPr lang="zh-CN" altLang="en-US" sz="2100" b="1" dirty="0" smtClean="0">
                <a:solidFill>
                  <a:srgbClr val="0182F0"/>
                </a:solidFill>
                <a:latin typeface="幼圆" charset="0"/>
                <a:ea typeface="幼圆" charset="0"/>
                <a:cs typeface="幼圆" charset="0"/>
              </a:rPr>
              <a:t>、政府支持</a:t>
            </a:r>
            <a:endParaRPr lang="zh-CN" altLang="en-US" sz="2100" b="1" dirty="0">
              <a:solidFill>
                <a:srgbClr val="0068B6"/>
              </a:solidFill>
              <a:latin typeface="幼圆" charset="0"/>
              <a:ea typeface="幼圆" charset="0"/>
              <a:cs typeface="幼圆" charset="0"/>
            </a:endParaRPr>
          </a:p>
        </p:txBody>
      </p:sp>
      <p:pic>
        <p:nvPicPr>
          <p:cNvPr id="7" name="图片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37696" y="2499742"/>
            <a:ext cx="1044798" cy="1001265"/>
          </a:xfrm>
          <a:prstGeom prst="rect">
            <a:avLst/>
          </a:prstGeom>
        </p:spPr>
      </p:pic>
    </p:spTree>
    <p:extLst>
      <p:ext uri="{BB962C8B-B14F-4D97-AF65-F5344CB8AC3E}">
        <p14:creationId xmlns:p14="http://schemas.microsoft.com/office/powerpoint/2010/main" val="16688134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683568" y="843558"/>
            <a:ext cx="7824824" cy="3591673"/>
            <a:chOff x="587938" y="825441"/>
            <a:chExt cx="7824824" cy="3591673"/>
          </a:xfrm>
        </p:grpSpPr>
        <p:sp>
          <p:nvSpPr>
            <p:cNvPr id="73" name="文本框 12"/>
            <p:cNvSpPr txBox="1"/>
            <p:nvPr/>
          </p:nvSpPr>
          <p:spPr>
            <a:xfrm>
              <a:off x="1619674" y="856332"/>
              <a:ext cx="2592286" cy="923330"/>
            </a:xfrm>
            <a:prstGeom prst="rect">
              <a:avLst/>
            </a:prstGeom>
            <a:noFill/>
            <a:ln>
              <a:solidFill>
                <a:schemeClr val="bg1">
                  <a:lumMod val="85000"/>
                </a:schemeClr>
              </a:solidFill>
            </a:ln>
          </p:spPr>
          <p:txBody>
            <a:bodyPr wrap="square" rtlCol="0">
              <a:spAutoFit/>
            </a:bodyPr>
            <a:lstStyle/>
            <a:p>
              <a:r>
                <a:rPr lang="zh-CN" altLang="en-US" sz="900" dirty="0" smtClean="0">
                  <a:latin typeface="幼圆" charset="0"/>
                  <a:ea typeface="幼圆" charset="0"/>
                  <a:cs typeface="幼圆" charset="0"/>
                </a:rPr>
                <a:t>掌贝</a:t>
              </a:r>
              <a:r>
                <a:rPr lang="zh-CN" altLang="en-US" sz="900" dirty="0">
                  <a:latin typeface="幼圆" charset="0"/>
                  <a:ea typeface="幼圆" charset="0"/>
                  <a:cs typeface="幼圆" charset="0"/>
                </a:rPr>
                <a:t>的</a:t>
              </a:r>
              <a:r>
                <a:rPr lang="en-US" altLang="zh-CN" sz="900" dirty="0">
                  <a:latin typeface="幼圆" charset="0"/>
                  <a:ea typeface="幼圆" charset="0"/>
                  <a:cs typeface="幼圆" charset="0"/>
                </a:rPr>
                <a:t>ALL IN ONE</a:t>
              </a:r>
              <a:r>
                <a:rPr lang="zh-CN" altLang="en-US" sz="900" dirty="0">
                  <a:latin typeface="幼圆" charset="0"/>
                  <a:ea typeface="幼圆" charset="0"/>
                  <a:cs typeface="幼圆" charset="0"/>
                </a:rPr>
                <a:t>未来餐厅概念非常契合味千拉面的智慧餐厅战略规划，目前味千拉面所有门店已经全面进行数字化升级，通过掌贝提供的一体化解决方案，不仅提高了运营效率，降低了运营成本，也给消费者带来了更优质的服务</a:t>
              </a:r>
              <a:r>
                <a:rPr lang="zh-CN" altLang="en-US" sz="900" dirty="0" smtClean="0">
                  <a:latin typeface="幼圆" charset="0"/>
                  <a:ea typeface="幼圆" charset="0"/>
                  <a:cs typeface="幼圆" charset="0"/>
                </a:rPr>
                <a:t>。</a:t>
              </a:r>
            </a:p>
            <a:p>
              <a:pPr algn="r"/>
              <a:r>
                <a:rPr lang="en-US" altLang="zh-CN" sz="900" b="1" dirty="0" smtClean="0">
                  <a:latin typeface="幼圆" charset="0"/>
                  <a:ea typeface="幼圆" charset="0"/>
                  <a:cs typeface="幼圆" charset="0"/>
                  <a:sym typeface="+mn-ea"/>
                </a:rPr>
                <a:t>——</a:t>
              </a:r>
              <a:r>
                <a:rPr lang="zh-CN" altLang="en-US" sz="900" b="1" dirty="0" smtClean="0">
                  <a:latin typeface="幼圆" charset="0"/>
                  <a:ea typeface="幼圆" charset="0"/>
                  <a:cs typeface="幼圆" charset="0"/>
                  <a:sym typeface="+mn-ea"/>
                </a:rPr>
                <a:t>味千拉面董事长 潘</a:t>
              </a:r>
              <a:r>
                <a:rPr lang="zh-CN" altLang="en-US" sz="900" b="1" dirty="0" smtClean="0"/>
                <a:t>慰</a:t>
              </a:r>
              <a:endParaRPr lang="zh-CN" altLang="en-US" sz="900" b="1" dirty="0" smtClean="0">
                <a:latin typeface="幼圆" charset="0"/>
                <a:ea typeface="幼圆" charset="0"/>
                <a:cs typeface="幼圆" charset="0"/>
                <a:sym typeface="+mn-ea"/>
              </a:endParaRPr>
            </a:p>
          </p:txBody>
        </p:sp>
        <p:pic>
          <p:nvPicPr>
            <p:cNvPr id="3" name="图片 2"/>
            <p:cNvPicPr>
              <a:picLocks noChangeAspect="1"/>
            </p:cNvPicPr>
            <p:nvPr/>
          </p:nvPicPr>
          <p:blipFill>
            <a:blip r:embed="rId3" cstate="print"/>
            <a:stretch>
              <a:fillRect/>
            </a:stretch>
          </p:blipFill>
          <p:spPr>
            <a:xfrm>
              <a:off x="686030" y="967136"/>
              <a:ext cx="540000" cy="719328"/>
            </a:xfrm>
            <a:prstGeom prst="rect">
              <a:avLst/>
            </a:prstGeom>
          </p:spPr>
        </p:pic>
        <p:sp>
          <p:nvSpPr>
            <p:cNvPr id="18" name="文本框 12"/>
            <p:cNvSpPr txBox="1"/>
            <p:nvPr/>
          </p:nvSpPr>
          <p:spPr>
            <a:xfrm>
              <a:off x="1629067" y="2036507"/>
              <a:ext cx="2582893" cy="784830"/>
            </a:xfrm>
            <a:prstGeom prst="rect">
              <a:avLst/>
            </a:prstGeom>
            <a:noFill/>
            <a:ln>
              <a:solidFill>
                <a:schemeClr val="bg1">
                  <a:lumMod val="85000"/>
                </a:schemeClr>
              </a:solidFill>
            </a:ln>
          </p:spPr>
          <p:txBody>
            <a:bodyPr wrap="square" rtlCol="0">
              <a:spAutoFit/>
            </a:bodyPr>
            <a:lstStyle/>
            <a:p>
              <a:r>
                <a:rPr lang="zh-CN" altLang="en-US" sz="900" dirty="0" smtClean="0">
                  <a:latin typeface="幼圆" charset="0"/>
                  <a:ea typeface="幼圆" charset="0"/>
                  <a:cs typeface="幼圆" charset="0"/>
                </a:rPr>
                <a:t>传统餐厅与互联网餐饮是互为补充的，而掌贝的出现，也和我原来的理念不谋而合。借助掌贝，金百万很好地打通了线上线下资源，大大提升了店内运营效率，取得了很不错的效果。</a:t>
              </a:r>
            </a:p>
            <a:p>
              <a:pPr algn="r"/>
              <a:r>
                <a:rPr lang="en-US" altLang="zh-CN" sz="900" b="1" dirty="0" smtClean="0">
                  <a:latin typeface="幼圆" charset="0"/>
                  <a:ea typeface="幼圆" charset="0"/>
                  <a:cs typeface="幼圆" charset="0"/>
                  <a:sym typeface="+mn-ea"/>
                </a:rPr>
                <a:t>——</a:t>
              </a:r>
              <a:r>
                <a:rPr lang="zh-CN" altLang="en-US" sz="900" b="1" dirty="0" smtClean="0">
                  <a:latin typeface="幼圆" charset="0"/>
                  <a:ea typeface="幼圆" charset="0"/>
                  <a:cs typeface="幼圆" charset="0"/>
                  <a:sym typeface="+mn-ea"/>
                </a:rPr>
                <a:t>金百万董事长 邓超</a:t>
              </a:r>
              <a:endParaRPr lang="zh-CN" altLang="en-US" sz="900" b="1" dirty="0">
                <a:latin typeface="幼圆" charset="0"/>
                <a:ea typeface="幼圆" charset="0"/>
                <a:cs typeface="幼圆" charset="0"/>
              </a:endParaRPr>
            </a:p>
          </p:txBody>
        </p:sp>
        <p:sp>
          <p:nvSpPr>
            <p:cNvPr id="16" name="文本框 12"/>
            <p:cNvSpPr txBox="1"/>
            <p:nvPr/>
          </p:nvSpPr>
          <p:spPr>
            <a:xfrm>
              <a:off x="1633818" y="3078181"/>
              <a:ext cx="2578142" cy="923330"/>
            </a:xfrm>
            <a:prstGeom prst="rect">
              <a:avLst/>
            </a:prstGeom>
            <a:noFill/>
            <a:ln>
              <a:solidFill>
                <a:schemeClr val="bg1">
                  <a:lumMod val="85000"/>
                </a:schemeClr>
              </a:solidFill>
            </a:ln>
          </p:spPr>
          <p:txBody>
            <a:bodyPr wrap="square" rtlCol="0">
              <a:spAutoFit/>
            </a:bodyPr>
            <a:lstStyle/>
            <a:p>
              <a:r>
                <a:rPr lang="zh-CN" altLang="en-US" sz="900" dirty="0" smtClean="0">
                  <a:latin typeface="幼圆" charset="0"/>
                  <a:ea typeface="幼圆" charset="0"/>
                  <a:cs typeface="幼圆" charset="0"/>
                </a:rPr>
                <a:t>月</a:t>
              </a:r>
              <a:r>
                <a:rPr lang="zh-CN" altLang="en-US" sz="900" dirty="0">
                  <a:latin typeface="幼圆" charset="0"/>
                  <a:ea typeface="幼圆" charset="0"/>
                  <a:cs typeface="幼圆" charset="0"/>
                </a:rPr>
                <a:t>湖狂</a:t>
              </a:r>
              <a:r>
                <a:rPr lang="zh-CN" altLang="en-US" sz="900" dirty="0" smtClean="0">
                  <a:latin typeface="幼圆" charset="0"/>
                  <a:ea typeface="幼圆" charset="0"/>
                  <a:cs typeface="幼圆" charset="0"/>
                </a:rPr>
                <a:t>欢谷对掌贝的卡券功能效果非常惊喜，在卡券的基础上，将深入应用</a:t>
              </a:r>
              <a:r>
                <a:rPr lang="zh-CN" altLang="en-US" sz="900" dirty="0">
                  <a:latin typeface="幼圆" charset="0"/>
                  <a:ea typeface="幼圆" charset="0"/>
                  <a:cs typeface="幼圆" charset="0"/>
                </a:rPr>
                <a:t>掌贝会员</a:t>
              </a:r>
              <a:r>
                <a:rPr lang="en-US" altLang="zh-CN" sz="900" dirty="0">
                  <a:latin typeface="幼圆" charset="0"/>
                  <a:ea typeface="幼圆" charset="0"/>
                  <a:cs typeface="幼圆" charset="0"/>
                </a:rPr>
                <a:t>CRM</a:t>
              </a:r>
              <a:r>
                <a:rPr lang="zh-CN" altLang="en-US" sz="900" dirty="0">
                  <a:latin typeface="幼圆" charset="0"/>
                  <a:ea typeface="幼圆" charset="0"/>
                  <a:cs typeface="幼圆" charset="0"/>
                </a:rPr>
                <a:t>、微信营销、游戏营销等功能，更好地整合景区的线上线下资源，在智慧景区的经营实践中作出更大的突破</a:t>
              </a:r>
              <a:r>
                <a:rPr lang="zh-CN" altLang="en-US" sz="900" dirty="0" smtClean="0">
                  <a:latin typeface="幼圆" charset="0"/>
                  <a:ea typeface="幼圆" charset="0"/>
                  <a:cs typeface="幼圆" charset="0"/>
                </a:rPr>
                <a:t>。</a:t>
              </a:r>
            </a:p>
            <a:p>
              <a:pPr algn="r"/>
              <a:r>
                <a:rPr lang="en-US" altLang="zh-CN" sz="900" b="1" dirty="0" smtClean="0">
                  <a:latin typeface="幼圆" charset="0"/>
                  <a:ea typeface="幼圆" charset="0"/>
                  <a:cs typeface="幼圆" charset="0"/>
                  <a:sym typeface="+mn-ea"/>
                </a:rPr>
                <a:t>——</a:t>
              </a:r>
              <a:r>
                <a:rPr lang="zh-CN" altLang="en-US" sz="900" b="1" dirty="0">
                  <a:latin typeface="幼圆" charset="0"/>
                  <a:ea typeface="幼圆" charset="0"/>
                  <a:cs typeface="幼圆" charset="0"/>
                </a:rPr>
                <a:t>月湖狂</a:t>
              </a:r>
              <a:r>
                <a:rPr lang="zh-CN" altLang="en-US" sz="900" b="1" dirty="0" smtClean="0">
                  <a:latin typeface="幼圆" charset="0"/>
                  <a:ea typeface="幼圆" charset="0"/>
                  <a:cs typeface="幼圆" charset="0"/>
                </a:rPr>
                <a:t>欢谷景区 总负责人</a:t>
              </a:r>
              <a:endParaRPr lang="zh-CN" altLang="en-US" sz="900" b="1" dirty="0">
                <a:latin typeface="幼圆" charset="0"/>
                <a:ea typeface="幼圆" charset="0"/>
                <a:cs typeface="幼圆" charset="0"/>
              </a:endParaRPr>
            </a:p>
          </p:txBody>
        </p:sp>
        <p:sp>
          <p:nvSpPr>
            <p:cNvPr id="2" name="椭圆 1"/>
            <p:cNvSpPr>
              <a:spLocks noChangeAspect="1"/>
            </p:cNvSpPr>
            <p:nvPr/>
          </p:nvSpPr>
          <p:spPr>
            <a:xfrm>
              <a:off x="587938" y="977792"/>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6" name="直线连接符 5"/>
            <p:cNvCxnSpPr/>
            <p:nvPr/>
          </p:nvCxnSpPr>
          <p:spPr>
            <a:xfrm>
              <a:off x="6826947" y="825441"/>
              <a:ext cx="0" cy="4052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p:nvPr/>
          </p:nvCxnSpPr>
          <p:spPr>
            <a:xfrm>
              <a:off x="1325822" y="2256564"/>
              <a:ext cx="0" cy="4052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p:nvPicPr>
          <p:blipFill>
            <a:blip r:embed="rId4" cstate="print"/>
            <a:stretch>
              <a:fillRect/>
            </a:stretch>
          </p:blipFill>
          <p:spPr>
            <a:xfrm>
              <a:off x="627248" y="2159574"/>
              <a:ext cx="540000" cy="536400"/>
            </a:xfrm>
            <a:prstGeom prst="rect">
              <a:avLst/>
            </a:prstGeom>
          </p:spPr>
        </p:pic>
        <p:sp>
          <p:nvSpPr>
            <p:cNvPr id="19" name="椭圆 18"/>
            <p:cNvSpPr>
              <a:spLocks noChangeAspect="1"/>
            </p:cNvSpPr>
            <p:nvPr/>
          </p:nvSpPr>
          <p:spPr>
            <a:xfrm>
              <a:off x="587938" y="2067774"/>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pic>
          <p:nvPicPr>
            <p:cNvPr id="15" name="图片 14"/>
            <p:cNvPicPr>
              <a:picLocks noChangeAspect="1"/>
            </p:cNvPicPr>
            <p:nvPr/>
          </p:nvPicPr>
          <p:blipFill>
            <a:blip r:embed="rId5" cstate="print"/>
            <a:stretch>
              <a:fillRect/>
            </a:stretch>
          </p:blipFill>
          <p:spPr>
            <a:xfrm>
              <a:off x="668030" y="3242912"/>
              <a:ext cx="576000" cy="535814"/>
            </a:xfrm>
            <a:prstGeom prst="rect">
              <a:avLst/>
            </a:prstGeom>
          </p:spPr>
        </p:pic>
        <p:sp>
          <p:nvSpPr>
            <p:cNvPr id="23" name="椭圆 22"/>
            <p:cNvSpPr>
              <a:spLocks noChangeAspect="1"/>
            </p:cNvSpPr>
            <p:nvPr/>
          </p:nvSpPr>
          <p:spPr>
            <a:xfrm>
              <a:off x="587938" y="3147814"/>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22" name="直线连接符 21"/>
            <p:cNvCxnSpPr/>
            <p:nvPr/>
          </p:nvCxnSpPr>
          <p:spPr>
            <a:xfrm>
              <a:off x="1563644" y="2211670"/>
              <a:ext cx="0" cy="4052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0" name="图片 39"/>
            <p:cNvPicPr>
              <a:picLocks noChangeAspect="1"/>
            </p:cNvPicPr>
            <p:nvPr/>
          </p:nvPicPr>
          <p:blipFill>
            <a:blip r:embed="rId6" cstate="print"/>
            <a:stretch>
              <a:fillRect/>
            </a:stretch>
          </p:blipFill>
          <p:spPr>
            <a:xfrm>
              <a:off x="4768256" y="1114709"/>
              <a:ext cx="471584" cy="453050"/>
            </a:xfrm>
            <a:prstGeom prst="rect">
              <a:avLst/>
            </a:prstGeom>
          </p:spPr>
        </p:pic>
        <p:sp>
          <p:nvSpPr>
            <p:cNvPr id="41" name="文本框 12"/>
            <p:cNvSpPr txBox="1"/>
            <p:nvPr/>
          </p:nvSpPr>
          <p:spPr>
            <a:xfrm>
              <a:off x="5652120" y="852476"/>
              <a:ext cx="2732449" cy="923330"/>
            </a:xfrm>
            <a:prstGeom prst="rect">
              <a:avLst/>
            </a:prstGeom>
            <a:noFill/>
            <a:ln>
              <a:solidFill>
                <a:schemeClr val="bg1">
                  <a:lumMod val="85000"/>
                </a:schemeClr>
              </a:solidFill>
            </a:ln>
          </p:spPr>
          <p:txBody>
            <a:bodyPr wrap="square" rtlCol="0">
              <a:spAutoFit/>
            </a:bodyPr>
            <a:lstStyle/>
            <a:p>
              <a:r>
                <a:rPr lang="zh-CN" altLang="en-US" sz="900" dirty="0" smtClean="0">
                  <a:latin typeface="幼圆" charset="0"/>
                  <a:ea typeface="幼圆" charset="0"/>
                  <a:cs typeface="幼圆" charset="0"/>
                  <a:sym typeface="+mn-ea"/>
                </a:rPr>
                <a:t>与</a:t>
              </a:r>
              <a:r>
                <a:rPr lang="zh-CN" altLang="en-US" sz="900" dirty="0">
                  <a:latin typeface="幼圆" charset="0"/>
                  <a:ea typeface="幼圆" charset="0"/>
                  <a:cs typeface="幼圆" charset="0"/>
                  <a:sym typeface="+mn-ea"/>
                </a:rPr>
                <a:t>掌贝的合作，是“时尚天河在构建亚洲最好的时尚商业广场”前进道路上的有益尝试。时尚天河一直致力于与消费者互动，为消费者打造更好的消费体验。未来，时尚天河还将与掌贝展开深度合作，打造一个更加完善和丰富的智慧商城。</a:t>
              </a:r>
              <a:endParaRPr lang="zh-CN" altLang="en-US" sz="900" b="1" dirty="0">
                <a:latin typeface="幼圆" charset="0"/>
                <a:ea typeface="幼圆" charset="0"/>
                <a:cs typeface="幼圆" charset="0"/>
              </a:endParaRPr>
            </a:p>
            <a:p>
              <a:pPr algn="r"/>
              <a:r>
                <a:rPr lang="en-US" altLang="zh-CN" sz="900" b="1" dirty="0" smtClean="0">
                  <a:latin typeface="幼圆" charset="0"/>
                  <a:ea typeface="幼圆" charset="0"/>
                  <a:cs typeface="幼圆" charset="0"/>
                  <a:sym typeface="+mn-ea"/>
                </a:rPr>
                <a:t>——</a:t>
              </a:r>
              <a:r>
                <a:rPr lang="zh-CN" altLang="en-US" sz="900" b="1" dirty="0"/>
                <a:t>时尚集团</a:t>
              </a:r>
              <a:r>
                <a:rPr lang="zh-CN" altLang="en-US" sz="900" b="1" dirty="0" smtClean="0"/>
                <a:t>董事长 郭奎章</a:t>
              </a:r>
              <a:endParaRPr lang="zh-CN" altLang="en-US" sz="900" b="1" dirty="0">
                <a:latin typeface="幼圆" charset="0"/>
                <a:ea typeface="幼圆" charset="0"/>
                <a:cs typeface="幼圆" charset="0"/>
              </a:endParaRPr>
            </a:p>
          </p:txBody>
        </p:sp>
        <p:sp>
          <p:nvSpPr>
            <p:cNvPr id="42" name="文本框 12"/>
            <p:cNvSpPr txBox="1"/>
            <p:nvPr/>
          </p:nvSpPr>
          <p:spPr>
            <a:xfrm>
              <a:off x="5652120" y="2034579"/>
              <a:ext cx="2760642" cy="923330"/>
            </a:xfrm>
            <a:prstGeom prst="rect">
              <a:avLst/>
            </a:prstGeom>
            <a:noFill/>
            <a:ln>
              <a:solidFill>
                <a:schemeClr val="bg1">
                  <a:lumMod val="85000"/>
                </a:schemeClr>
              </a:solidFill>
            </a:ln>
          </p:spPr>
          <p:txBody>
            <a:bodyPr wrap="square" rtlCol="0">
              <a:spAutoFit/>
            </a:bodyPr>
            <a:lstStyle/>
            <a:p>
              <a:r>
                <a:rPr lang="zh-CN" altLang="en-US" sz="900" dirty="0" smtClean="0"/>
                <a:t>我们酒店使用</a:t>
              </a:r>
              <a:r>
                <a:rPr lang="zh-CN" altLang="en-US" sz="900" dirty="0"/>
                <a:t>掌贝会员体系之后，会员卡的使用率比传统实体会员卡的使用率提升</a:t>
              </a:r>
              <a:r>
                <a:rPr lang="en-US" altLang="zh-CN" sz="900" dirty="0"/>
                <a:t>70%</a:t>
              </a:r>
              <a:r>
                <a:rPr lang="zh-CN" altLang="en-US" sz="900" dirty="0"/>
                <a:t>，并且会员到店消费人数增加</a:t>
              </a:r>
              <a:r>
                <a:rPr lang="en-US" altLang="zh-CN" sz="900" dirty="0"/>
                <a:t>17%</a:t>
              </a:r>
              <a:r>
                <a:rPr lang="zh-CN" altLang="en-US" sz="900" dirty="0"/>
                <a:t>，总订单数比原来增加</a:t>
              </a:r>
              <a:r>
                <a:rPr lang="en-US" altLang="zh-CN" sz="900" dirty="0"/>
                <a:t>20%</a:t>
              </a:r>
              <a:r>
                <a:rPr lang="zh-CN" altLang="en-US" sz="900" dirty="0" smtClean="0"/>
                <a:t>，可以说，掌贝让消费者</a:t>
              </a:r>
              <a:r>
                <a:rPr lang="zh-CN" altLang="en-US" sz="900" dirty="0"/>
                <a:t>对酒店的忠诚度大为上升，消费粘性进一步</a:t>
              </a:r>
              <a:r>
                <a:rPr lang="zh-CN" altLang="en-US" sz="900" dirty="0" smtClean="0"/>
                <a:t>增强。</a:t>
              </a:r>
            </a:p>
            <a:p>
              <a:pPr algn="r"/>
              <a:r>
                <a:rPr lang="en-US" altLang="zh-CN" sz="900" b="1" dirty="0" smtClean="0">
                  <a:latin typeface="幼圆" charset="0"/>
                  <a:ea typeface="幼圆" charset="0"/>
                  <a:cs typeface="幼圆" charset="0"/>
                  <a:sym typeface="+mn-ea"/>
                </a:rPr>
                <a:t>——</a:t>
              </a:r>
              <a:r>
                <a:rPr lang="zh-CN" altLang="en-US" sz="900" b="1" dirty="0" smtClean="0">
                  <a:latin typeface="幼圆" charset="0"/>
                  <a:ea typeface="幼圆" charset="0"/>
                  <a:cs typeface="幼圆" charset="0"/>
                  <a:sym typeface="+mn-ea"/>
                </a:rPr>
                <a:t>水艺江南酒店总经理 </a:t>
              </a:r>
              <a:r>
                <a:rPr lang="zh-CN" altLang="en-US" sz="900" b="1" dirty="0" smtClean="0"/>
                <a:t>杨国标</a:t>
              </a:r>
              <a:endParaRPr lang="zh-CN" altLang="en-US" sz="900" b="1" dirty="0">
                <a:latin typeface="幼圆" charset="0"/>
                <a:ea typeface="幼圆" charset="0"/>
                <a:cs typeface="幼圆" charset="0"/>
              </a:endParaRPr>
            </a:p>
          </p:txBody>
        </p:sp>
        <p:cxnSp>
          <p:nvCxnSpPr>
            <p:cNvPr id="47" name="直线连接符 46"/>
            <p:cNvCxnSpPr/>
            <p:nvPr/>
          </p:nvCxnSpPr>
          <p:spPr>
            <a:xfrm>
              <a:off x="7436173" y="3040310"/>
              <a:ext cx="0" cy="40520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文本框 12"/>
            <p:cNvSpPr txBox="1"/>
            <p:nvPr/>
          </p:nvSpPr>
          <p:spPr>
            <a:xfrm>
              <a:off x="5668335" y="3216681"/>
              <a:ext cx="2744427" cy="784830"/>
            </a:xfrm>
            <a:prstGeom prst="rect">
              <a:avLst/>
            </a:prstGeom>
            <a:noFill/>
            <a:ln>
              <a:solidFill>
                <a:schemeClr val="bg1">
                  <a:lumMod val="85000"/>
                </a:schemeClr>
              </a:solidFill>
            </a:ln>
          </p:spPr>
          <p:txBody>
            <a:bodyPr wrap="square" rtlCol="0">
              <a:spAutoFit/>
            </a:bodyPr>
            <a:lstStyle/>
            <a:p>
              <a:r>
                <a:rPr lang="zh-CN" altLang="en-US" sz="900" dirty="0" smtClean="0">
                  <a:latin typeface="幼圆" charset="0"/>
                  <a:ea typeface="幼圆" charset="0"/>
                  <a:cs typeface="幼圆" charset="0"/>
                </a:rPr>
                <a:t>接入掌贝智慧平台后，通过微信支付和营销推广，我们</a:t>
              </a:r>
              <a:r>
                <a:rPr lang="zh-CN" altLang="en-US" sz="900" dirty="0">
                  <a:latin typeface="幼圆" charset="0"/>
                  <a:ea typeface="幼圆" charset="0"/>
                  <a:cs typeface="幼圆" charset="0"/>
                </a:rPr>
                <a:t>的粉丝越来越多</a:t>
              </a:r>
              <a:r>
                <a:rPr lang="zh-CN" altLang="en-US" sz="900" dirty="0" smtClean="0">
                  <a:latin typeface="幼圆" charset="0"/>
                  <a:ea typeface="幼圆" charset="0"/>
                  <a:cs typeface="幼圆" charset="0"/>
                </a:rPr>
                <a:t>，会员人数也在逐步</a:t>
              </a:r>
              <a:r>
                <a:rPr lang="zh-CN" altLang="en-US" sz="900" dirty="0">
                  <a:latin typeface="幼圆" charset="0"/>
                  <a:ea typeface="幼圆" charset="0"/>
                  <a:cs typeface="幼圆" charset="0"/>
                </a:rPr>
                <a:t>增长</a:t>
              </a:r>
              <a:r>
                <a:rPr lang="zh-CN" altLang="en-US" sz="900" dirty="0" smtClean="0">
                  <a:latin typeface="幼圆" charset="0"/>
                  <a:ea typeface="幼圆" charset="0"/>
                  <a:cs typeface="幼圆" charset="0"/>
                </a:rPr>
                <a:t>，互动游戏又提升了现场消费者的体验，营业额明显</a:t>
              </a:r>
              <a:r>
                <a:rPr lang="zh-CN" altLang="en-US" sz="900" dirty="0">
                  <a:latin typeface="幼圆" charset="0"/>
                  <a:ea typeface="幼圆" charset="0"/>
                  <a:cs typeface="幼圆" charset="0"/>
                </a:rPr>
                <a:t>提升</a:t>
              </a:r>
              <a:r>
                <a:rPr lang="zh-CN" altLang="en-US" sz="900" dirty="0" smtClean="0">
                  <a:latin typeface="幼圆" charset="0"/>
                  <a:ea typeface="幼圆" charset="0"/>
                  <a:cs typeface="幼圆" charset="0"/>
                </a:rPr>
                <a:t>，后续全国分店将逐步开展与掌贝的深入合作。</a:t>
              </a:r>
            </a:p>
            <a:p>
              <a:pPr algn="r"/>
              <a:r>
                <a:rPr lang="en-US" altLang="zh-CN" sz="900" b="1" dirty="0" smtClean="0">
                  <a:latin typeface="幼圆" charset="0"/>
                  <a:ea typeface="幼圆" charset="0"/>
                  <a:cs typeface="幼圆" charset="0"/>
                  <a:sym typeface="+mn-ea"/>
                </a:rPr>
                <a:t>——</a:t>
              </a:r>
              <a:r>
                <a:rPr lang="zh-CN" altLang="en-US" sz="900" b="1" dirty="0" smtClean="0">
                  <a:latin typeface="幼圆" charset="0"/>
                  <a:ea typeface="幼圆" charset="0"/>
                  <a:cs typeface="幼圆" charset="0"/>
                </a:rPr>
                <a:t>薄荷</a:t>
              </a:r>
              <a:r>
                <a:rPr lang="en-US" altLang="zh-CN" sz="900" b="1" dirty="0" smtClean="0">
                  <a:latin typeface="幼圆" charset="0"/>
                  <a:ea typeface="幼圆" charset="0"/>
                  <a:cs typeface="幼圆" charset="0"/>
                </a:rPr>
                <a:t>KTV</a:t>
              </a:r>
              <a:r>
                <a:rPr lang="zh-CN" altLang="en-US" sz="900" b="1" dirty="0" smtClean="0">
                  <a:latin typeface="幼圆" charset="0"/>
                  <a:ea typeface="幼圆" charset="0"/>
                  <a:cs typeface="幼圆" charset="0"/>
                </a:rPr>
                <a:t>总经理 董燕辉</a:t>
              </a:r>
              <a:endParaRPr lang="zh-CN" altLang="en-US" sz="900" b="1" dirty="0">
                <a:latin typeface="幼圆" charset="0"/>
                <a:ea typeface="幼圆" charset="0"/>
                <a:cs typeface="幼圆" charset="0"/>
              </a:endParaRPr>
            </a:p>
          </p:txBody>
        </p:sp>
        <p:sp>
          <p:nvSpPr>
            <p:cNvPr id="50" name="椭圆 49"/>
            <p:cNvSpPr>
              <a:spLocks noChangeAspect="1"/>
            </p:cNvSpPr>
            <p:nvPr/>
          </p:nvSpPr>
          <p:spPr>
            <a:xfrm>
              <a:off x="4644008" y="981188"/>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51" name="椭圆 50"/>
            <p:cNvSpPr>
              <a:spLocks noChangeAspect="1"/>
            </p:cNvSpPr>
            <p:nvPr/>
          </p:nvSpPr>
          <p:spPr>
            <a:xfrm>
              <a:off x="4644008" y="2022338"/>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52" name="椭圆 51"/>
            <p:cNvSpPr>
              <a:spLocks noChangeAspect="1"/>
            </p:cNvSpPr>
            <p:nvPr/>
          </p:nvSpPr>
          <p:spPr>
            <a:xfrm>
              <a:off x="4644008" y="3260064"/>
              <a:ext cx="720080" cy="720000"/>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pic>
          <p:nvPicPr>
            <p:cNvPr id="13" name="图片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07048" y="3423552"/>
              <a:ext cx="594000" cy="393023"/>
            </a:xfrm>
            <a:prstGeom prst="rect">
              <a:avLst/>
            </a:prstGeom>
          </p:spPr>
        </p:pic>
        <p:pic>
          <p:nvPicPr>
            <p:cNvPr id="14" name="图片 13"/>
            <p:cNvPicPr>
              <a:picLocks noChangeAspect="1"/>
            </p:cNvPicPr>
            <p:nvPr/>
          </p:nvPicPr>
          <p:blipFill rotWithShape="1">
            <a:blip r:embed="rId8" cstate="print"/>
            <a:srcRect l="17036" t="13738" r="17036" b="13740"/>
            <a:stretch/>
          </p:blipFill>
          <p:spPr>
            <a:xfrm>
              <a:off x="4768256" y="2128726"/>
              <a:ext cx="468000" cy="514799"/>
            </a:xfrm>
            <a:prstGeom prst="rect">
              <a:avLst/>
            </a:prstGeom>
          </p:spPr>
        </p:pic>
        <p:grpSp>
          <p:nvGrpSpPr>
            <p:cNvPr id="57" name="组 56"/>
            <p:cNvGrpSpPr/>
            <p:nvPr/>
          </p:nvGrpSpPr>
          <p:grpSpPr>
            <a:xfrm>
              <a:off x="1403648" y="1211482"/>
              <a:ext cx="216024" cy="261188"/>
              <a:chOff x="1979712" y="4443958"/>
              <a:chExt cx="216024" cy="261188"/>
            </a:xfrm>
          </p:grpSpPr>
          <p:sp>
            <p:nvSpPr>
              <p:cNvPr id="54" name="三角形 53"/>
              <p:cNvSpPr/>
              <p:nvPr/>
            </p:nvSpPr>
            <p:spPr>
              <a:xfrm rot="16200000">
                <a:off x="1957130" y="4466540"/>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56" name="直线连接符 55"/>
              <p:cNvCxnSpPr>
                <a:stCxn id="54" idx="4"/>
                <a:endCxn id="54" idx="2"/>
              </p:cNvCxnSpPr>
              <p:nvPr/>
            </p:nvCxnSpPr>
            <p:spPr>
              <a:xfrm>
                <a:off x="2195736" y="4443958"/>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4" name="直线连接符 63"/>
            <p:cNvCxnSpPr/>
            <p:nvPr/>
          </p:nvCxnSpPr>
          <p:spPr>
            <a:xfrm>
              <a:off x="1401346" y="4155926"/>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9" name="组 68"/>
            <p:cNvGrpSpPr/>
            <p:nvPr/>
          </p:nvGrpSpPr>
          <p:grpSpPr>
            <a:xfrm>
              <a:off x="5444148" y="3478502"/>
              <a:ext cx="224187" cy="261188"/>
              <a:chOff x="1401346" y="4332324"/>
              <a:chExt cx="224187" cy="261188"/>
            </a:xfrm>
          </p:grpSpPr>
          <p:grpSp>
            <p:nvGrpSpPr>
              <p:cNvPr id="65" name="组 64"/>
              <p:cNvGrpSpPr/>
              <p:nvPr/>
            </p:nvGrpSpPr>
            <p:grpSpPr>
              <a:xfrm>
                <a:off x="1401346" y="4332324"/>
                <a:ext cx="224187" cy="261188"/>
                <a:chOff x="1972623" y="6518808"/>
                <a:chExt cx="224187" cy="261188"/>
              </a:xfrm>
            </p:grpSpPr>
            <p:sp>
              <p:nvSpPr>
                <p:cNvPr id="66" name="三角形 65"/>
                <p:cNvSpPr/>
                <p:nvPr/>
              </p:nvSpPr>
              <p:spPr>
                <a:xfrm rot="16200000">
                  <a:off x="1950041" y="6541390"/>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67" name="直线连接符 66"/>
                <p:cNvCxnSpPr/>
                <p:nvPr/>
              </p:nvCxnSpPr>
              <p:spPr>
                <a:xfrm>
                  <a:off x="2196810" y="6518808"/>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68" name="直线连接符 67"/>
              <p:cNvCxnSpPr>
                <a:stCxn id="66" idx="4"/>
                <a:endCxn id="66" idx="2"/>
              </p:cNvCxnSpPr>
              <p:nvPr/>
            </p:nvCxnSpPr>
            <p:spPr>
              <a:xfrm>
                <a:off x="1617370" y="433232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1" name="组 70"/>
            <p:cNvGrpSpPr/>
            <p:nvPr/>
          </p:nvGrpSpPr>
          <p:grpSpPr>
            <a:xfrm>
              <a:off x="1413492" y="3423552"/>
              <a:ext cx="224187" cy="261188"/>
              <a:chOff x="1401346" y="4332324"/>
              <a:chExt cx="224187" cy="261188"/>
            </a:xfrm>
          </p:grpSpPr>
          <p:grpSp>
            <p:nvGrpSpPr>
              <p:cNvPr id="72" name="组 71"/>
              <p:cNvGrpSpPr/>
              <p:nvPr/>
            </p:nvGrpSpPr>
            <p:grpSpPr>
              <a:xfrm>
                <a:off x="1401346" y="4332324"/>
                <a:ext cx="224187" cy="261188"/>
                <a:chOff x="1972623" y="6518808"/>
                <a:chExt cx="224187" cy="261188"/>
              </a:xfrm>
            </p:grpSpPr>
            <p:sp>
              <p:nvSpPr>
                <p:cNvPr id="75" name="三角形 74"/>
                <p:cNvSpPr/>
                <p:nvPr/>
              </p:nvSpPr>
              <p:spPr>
                <a:xfrm rot="16200000">
                  <a:off x="1950041" y="6541390"/>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76" name="直线连接符 75"/>
                <p:cNvCxnSpPr/>
                <p:nvPr/>
              </p:nvCxnSpPr>
              <p:spPr>
                <a:xfrm>
                  <a:off x="2196810" y="6518808"/>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4" name="直线连接符 73"/>
              <p:cNvCxnSpPr/>
              <p:nvPr/>
            </p:nvCxnSpPr>
            <p:spPr>
              <a:xfrm>
                <a:off x="1617370" y="433232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7" name="组 76"/>
            <p:cNvGrpSpPr/>
            <p:nvPr/>
          </p:nvGrpSpPr>
          <p:grpSpPr>
            <a:xfrm>
              <a:off x="1403648" y="2310367"/>
              <a:ext cx="224187" cy="261188"/>
              <a:chOff x="1401346" y="4332324"/>
              <a:chExt cx="224187" cy="261188"/>
            </a:xfrm>
          </p:grpSpPr>
          <p:grpSp>
            <p:nvGrpSpPr>
              <p:cNvPr id="78" name="组 77"/>
              <p:cNvGrpSpPr/>
              <p:nvPr/>
            </p:nvGrpSpPr>
            <p:grpSpPr>
              <a:xfrm>
                <a:off x="1401346" y="4332324"/>
                <a:ext cx="224187" cy="261188"/>
                <a:chOff x="1972623" y="6518808"/>
                <a:chExt cx="224187" cy="261188"/>
              </a:xfrm>
            </p:grpSpPr>
            <p:sp>
              <p:nvSpPr>
                <p:cNvPr id="80" name="三角形 79"/>
                <p:cNvSpPr/>
                <p:nvPr/>
              </p:nvSpPr>
              <p:spPr>
                <a:xfrm rot="16200000">
                  <a:off x="1950041" y="6541390"/>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81" name="直线连接符 80"/>
                <p:cNvCxnSpPr/>
                <p:nvPr/>
              </p:nvCxnSpPr>
              <p:spPr>
                <a:xfrm>
                  <a:off x="2196810" y="6518808"/>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9" name="直线连接符 78"/>
              <p:cNvCxnSpPr/>
              <p:nvPr/>
            </p:nvCxnSpPr>
            <p:spPr>
              <a:xfrm>
                <a:off x="1617370" y="433232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组 81"/>
            <p:cNvGrpSpPr/>
            <p:nvPr/>
          </p:nvGrpSpPr>
          <p:grpSpPr>
            <a:xfrm>
              <a:off x="5415778" y="2365650"/>
              <a:ext cx="224562" cy="716875"/>
              <a:chOff x="1395270" y="4315637"/>
              <a:chExt cx="224562" cy="716875"/>
            </a:xfrm>
          </p:grpSpPr>
          <p:cxnSp>
            <p:nvCxnSpPr>
              <p:cNvPr id="86" name="直线连接符 85"/>
              <p:cNvCxnSpPr/>
              <p:nvPr/>
            </p:nvCxnSpPr>
            <p:spPr>
              <a:xfrm>
                <a:off x="1395270" y="477132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1589375" y="4315637"/>
                <a:ext cx="30457" cy="13059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8" name="三角形 57"/>
          <p:cNvSpPr/>
          <p:nvPr/>
        </p:nvSpPr>
        <p:spPr>
          <a:xfrm rot="16200000">
            <a:off x="5509144" y="2388038"/>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59" name="直线连接符 58"/>
          <p:cNvCxnSpPr/>
          <p:nvPr/>
        </p:nvCxnSpPr>
        <p:spPr>
          <a:xfrm>
            <a:off x="5747750" y="2365456"/>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三角形 59"/>
          <p:cNvSpPr/>
          <p:nvPr/>
        </p:nvSpPr>
        <p:spPr>
          <a:xfrm rot="16200000">
            <a:off x="5517196" y="1230266"/>
            <a:ext cx="261188" cy="216024"/>
          </a:xfrm>
          <a:prstGeom prst="triangl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cxnSp>
        <p:nvCxnSpPr>
          <p:cNvPr id="61" name="直线连接符 60"/>
          <p:cNvCxnSpPr/>
          <p:nvPr/>
        </p:nvCxnSpPr>
        <p:spPr>
          <a:xfrm>
            <a:off x="5755802" y="120768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线连接符 52"/>
          <p:cNvCxnSpPr/>
          <p:nvPr/>
        </p:nvCxnSpPr>
        <p:spPr>
          <a:xfrm>
            <a:off x="5744549" y="1207684"/>
            <a:ext cx="0" cy="26118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5" name="文本框 54"/>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13</a:t>
            </a:r>
            <a:r>
              <a:rPr lang="zh-CN" altLang="en-US" sz="2100" b="1" dirty="0" smtClean="0">
                <a:solidFill>
                  <a:srgbClr val="0182F0"/>
                </a:solidFill>
                <a:latin typeface="幼圆" charset="0"/>
                <a:ea typeface="幼圆" charset="0"/>
                <a:cs typeface="幼圆" charset="0"/>
              </a:rPr>
              <a:t>、客户赞誉</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1832725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622768" y="3698648"/>
            <a:ext cx="1847805" cy="553998"/>
          </a:xfrm>
          <a:prstGeom prst="rect">
            <a:avLst/>
          </a:prstGeom>
          <a:noFill/>
        </p:spPr>
        <p:txBody>
          <a:bodyPr wrap="square" rtlCol="0">
            <a:spAutoFit/>
          </a:bodyPr>
          <a:lstStyle/>
          <a:p>
            <a:pPr algn="ctr"/>
            <a:r>
              <a:rPr lang="zh-CN" altLang="en-US" sz="1000" b="1" dirty="0">
                <a:latin typeface="幼圆" charset="0"/>
                <a:ea typeface="幼圆" charset="0"/>
                <a:cs typeface="幼圆" charset="0"/>
              </a:rPr>
              <a:t>张海林</a:t>
            </a:r>
            <a:endParaRPr lang="en-US" altLang="zh-CN" sz="1000" dirty="0">
              <a:latin typeface="幼圆" charset="0"/>
              <a:ea typeface="幼圆" charset="0"/>
              <a:cs typeface="幼圆" charset="0"/>
            </a:endParaRPr>
          </a:p>
          <a:p>
            <a:pPr algn="ctr"/>
            <a:r>
              <a:rPr lang="zh-CN" altLang="en-US" sz="1000" dirty="0">
                <a:latin typeface="幼圆" charset="0"/>
                <a:ea typeface="幼圆" charset="0"/>
                <a:cs typeface="幼圆" charset="0"/>
              </a:rPr>
              <a:t>河南省餐饮与饭店行业协会常务副秘书长</a:t>
            </a:r>
          </a:p>
        </p:txBody>
      </p:sp>
      <p:pic>
        <p:nvPicPr>
          <p:cNvPr id="1029" name="Picture 5" descr="C:\Users\Administrator\Desktop\餐饮百老汇\184904165622617950_副本_副本.png"/>
          <p:cNvPicPr>
            <a:picLocks noChangeAspect="1" noChangeArrowheads="1"/>
          </p:cNvPicPr>
          <p:nvPr/>
        </p:nvPicPr>
        <p:blipFill>
          <a:blip r:embed="rId3" cstate="print"/>
          <a:srcRect/>
          <a:stretch>
            <a:fillRect/>
          </a:stretch>
        </p:blipFill>
        <p:spPr bwMode="auto">
          <a:xfrm>
            <a:off x="1006493" y="2798648"/>
            <a:ext cx="900000" cy="880970"/>
          </a:xfrm>
          <a:prstGeom prst="rect">
            <a:avLst/>
          </a:prstGeom>
          <a:noFill/>
        </p:spPr>
      </p:pic>
      <p:pic>
        <p:nvPicPr>
          <p:cNvPr id="1031" name="Picture 7" descr="C:\Users\Administrator\Desktop\餐饮百老汇\u=4046930145,489467545&amp;fm=21&amp;gp=0.jpg"/>
          <p:cNvPicPr>
            <a:picLocks noChangeAspect="1" noChangeArrowheads="1"/>
          </p:cNvPicPr>
          <p:nvPr/>
        </p:nvPicPr>
        <p:blipFill>
          <a:blip r:embed="rId4" cstate="print"/>
          <a:srcRect/>
          <a:stretch>
            <a:fillRect/>
          </a:stretch>
        </p:blipFill>
        <p:spPr bwMode="auto">
          <a:xfrm>
            <a:off x="1006493" y="1048538"/>
            <a:ext cx="900000" cy="880970"/>
          </a:xfrm>
          <a:prstGeom prst="rect">
            <a:avLst/>
          </a:prstGeom>
          <a:noFill/>
        </p:spPr>
      </p:pic>
      <p:sp>
        <p:nvSpPr>
          <p:cNvPr id="16" name="TextBox 15"/>
          <p:cNvSpPr txBox="1"/>
          <p:nvPr/>
        </p:nvSpPr>
        <p:spPr>
          <a:xfrm>
            <a:off x="755576" y="1948538"/>
            <a:ext cx="1516757" cy="400110"/>
          </a:xfrm>
          <a:prstGeom prst="rect">
            <a:avLst/>
          </a:prstGeom>
          <a:noFill/>
        </p:spPr>
        <p:txBody>
          <a:bodyPr wrap="square" rtlCol="0">
            <a:spAutoFit/>
          </a:bodyPr>
          <a:lstStyle/>
          <a:p>
            <a:pPr algn="ctr"/>
            <a:r>
              <a:rPr lang="zh-CN" altLang="en-US" sz="1000" b="1" dirty="0">
                <a:latin typeface="幼圆" charset="0"/>
                <a:ea typeface="幼圆" charset="0"/>
                <a:cs typeface="幼圆" charset="0"/>
              </a:rPr>
              <a:t>汤庆顺</a:t>
            </a:r>
            <a:endParaRPr lang="en-US" altLang="zh-CN" sz="1000" b="1" dirty="0">
              <a:latin typeface="幼圆" charset="0"/>
              <a:ea typeface="幼圆" charset="0"/>
              <a:cs typeface="幼圆" charset="0"/>
            </a:endParaRPr>
          </a:p>
          <a:p>
            <a:pPr algn="ctr"/>
            <a:r>
              <a:rPr lang="zh-CN" altLang="en-US" sz="1000" dirty="0">
                <a:latin typeface="幼圆" charset="0"/>
                <a:ea typeface="幼圆" charset="0"/>
                <a:cs typeface="幼圆" charset="0"/>
              </a:rPr>
              <a:t>中国烹饪协会副会长</a:t>
            </a:r>
          </a:p>
        </p:txBody>
      </p:sp>
      <p:sp>
        <p:nvSpPr>
          <p:cNvPr id="4" name="矩形 3"/>
          <p:cNvSpPr/>
          <p:nvPr/>
        </p:nvSpPr>
        <p:spPr>
          <a:xfrm>
            <a:off x="2483768" y="1175555"/>
            <a:ext cx="5472608" cy="830997"/>
          </a:xfrm>
          <a:prstGeom prst="rect">
            <a:avLst/>
          </a:prstGeom>
        </p:spPr>
        <p:txBody>
          <a:bodyPr wrap="square">
            <a:spAutoFit/>
          </a:bodyPr>
          <a:lstStyle/>
          <a:p>
            <a:r>
              <a:rPr lang="zh-CN" altLang="zh-CN" sz="1200" dirty="0" smtClean="0">
                <a:latin typeface="幼圆" charset="0"/>
                <a:ea typeface="幼圆" charset="0"/>
                <a:cs typeface="幼圆" charset="0"/>
              </a:rPr>
              <a:t>现在</a:t>
            </a:r>
            <a:r>
              <a:rPr lang="zh-CN" altLang="zh-CN" sz="1200" dirty="0">
                <a:latin typeface="幼圆" charset="0"/>
                <a:ea typeface="幼圆" charset="0"/>
                <a:cs typeface="幼圆" charset="0"/>
              </a:rPr>
              <a:t>我们很多餐饮商户都有用这样的一些平台产品，各种各样的功能什么的都有，但是很少有产品能够真正的做到</a:t>
            </a:r>
            <a:r>
              <a:rPr lang="en-US" altLang="zh-CN" sz="1200" dirty="0">
                <a:latin typeface="幼圆" charset="0"/>
                <a:ea typeface="幼圆" charset="0"/>
                <a:cs typeface="幼圆" charset="0"/>
              </a:rPr>
              <a:t>ALL IN ONE</a:t>
            </a:r>
            <a:r>
              <a:rPr lang="zh-CN" altLang="zh-CN" sz="1200" dirty="0">
                <a:latin typeface="幼圆" charset="0"/>
                <a:ea typeface="幼圆" charset="0"/>
                <a:cs typeface="幼圆" charset="0"/>
              </a:rPr>
              <a:t>的连接与融合</a:t>
            </a:r>
            <a:r>
              <a:rPr lang="zh-CN" altLang="zh-CN" sz="1200" dirty="0" smtClean="0">
                <a:latin typeface="幼圆" charset="0"/>
                <a:ea typeface="幼圆" charset="0"/>
                <a:cs typeface="幼圆" charset="0"/>
              </a:rPr>
              <a:t>。</a:t>
            </a:r>
            <a:endParaRPr lang="zh-CN" altLang="en-US" sz="1200" dirty="0" smtClean="0">
              <a:latin typeface="幼圆" charset="0"/>
              <a:ea typeface="幼圆" charset="0"/>
              <a:cs typeface="幼圆" charset="0"/>
            </a:endParaRPr>
          </a:p>
          <a:p>
            <a:r>
              <a:rPr lang="zh-CN" altLang="zh-CN" sz="1200" dirty="0" smtClean="0">
                <a:latin typeface="幼圆" charset="0"/>
                <a:ea typeface="幼圆" charset="0"/>
                <a:cs typeface="幼圆" charset="0"/>
              </a:rPr>
              <a:t>掌贝这种</a:t>
            </a:r>
            <a:r>
              <a:rPr lang="en-US" altLang="zh-CN" sz="1200" dirty="0">
                <a:latin typeface="幼圆" charset="0"/>
                <a:ea typeface="幼圆" charset="0"/>
                <a:cs typeface="幼圆" charset="0"/>
              </a:rPr>
              <a:t>ALL IN ONE</a:t>
            </a:r>
            <a:r>
              <a:rPr lang="zh-CN" altLang="zh-CN" sz="1200" dirty="0" smtClean="0">
                <a:latin typeface="幼圆" charset="0"/>
                <a:ea typeface="幼圆" charset="0"/>
                <a:cs typeface="幼圆" charset="0"/>
              </a:rPr>
              <a:t>的</a:t>
            </a:r>
            <a:r>
              <a:rPr lang="zh-CN" altLang="zh-CN" sz="1200" dirty="0">
                <a:latin typeface="幼圆" charset="0"/>
                <a:ea typeface="幼圆" charset="0"/>
                <a:cs typeface="幼圆" charset="0"/>
              </a:rPr>
              <a:t>方式，让我们的消费场景、服务、消费者营销、支付体验一切都变得简单</a:t>
            </a:r>
            <a:r>
              <a:rPr lang="zh-CN" altLang="zh-CN" sz="1200" dirty="0" smtClean="0">
                <a:latin typeface="幼圆" charset="0"/>
                <a:ea typeface="幼圆" charset="0"/>
                <a:cs typeface="幼圆" charset="0"/>
              </a:rPr>
              <a:t>。</a:t>
            </a:r>
            <a:endParaRPr lang="zh-CN" altLang="en-US" sz="2500" dirty="0">
              <a:latin typeface="幼圆" charset="0"/>
              <a:ea typeface="幼圆" charset="0"/>
              <a:cs typeface="幼圆" charset="0"/>
            </a:endParaRPr>
          </a:p>
        </p:txBody>
      </p:sp>
      <p:sp>
        <p:nvSpPr>
          <p:cNvPr id="5" name="矩形 4"/>
          <p:cNvSpPr/>
          <p:nvPr/>
        </p:nvSpPr>
        <p:spPr>
          <a:xfrm>
            <a:off x="3904277" y="1710011"/>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12" name="矩形 11"/>
          <p:cNvSpPr/>
          <p:nvPr/>
        </p:nvSpPr>
        <p:spPr>
          <a:xfrm>
            <a:off x="2214384" y="1151524"/>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22" name="TextBox 15"/>
          <p:cNvSpPr txBox="1"/>
          <p:nvPr/>
        </p:nvSpPr>
        <p:spPr>
          <a:xfrm>
            <a:off x="5652120" y="1916860"/>
            <a:ext cx="2515691" cy="400110"/>
          </a:xfrm>
          <a:prstGeom prst="rect">
            <a:avLst/>
          </a:prstGeom>
          <a:noFill/>
        </p:spPr>
        <p:txBody>
          <a:bodyPr wrap="square" rtlCol="0">
            <a:spAutoFit/>
          </a:bodyPr>
          <a:lstStyle/>
          <a:p>
            <a:pPr algn="ctr"/>
            <a:r>
              <a:rPr lang="en-US" altLang="zh-CN" sz="1000" b="1" dirty="0" smtClean="0">
                <a:latin typeface="幼圆" charset="0"/>
                <a:ea typeface="幼圆" charset="0"/>
                <a:cs typeface="幼圆" charset="0"/>
              </a:rPr>
              <a:t>——</a:t>
            </a:r>
            <a:r>
              <a:rPr lang="zh-CN" altLang="en-US" sz="1000" b="1" dirty="0" smtClean="0">
                <a:latin typeface="幼圆" charset="0"/>
                <a:ea typeface="幼圆" charset="0"/>
                <a:cs typeface="幼圆" charset="0"/>
              </a:rPr>
              <a:t>汤庆顺</a:t>
            </a:r>
            <a:endParaRPr lang="en-US" altLang="zh-CN" sz="1000" b="1" dirty="0">
              <a:latin typeface="幼圆" charset="0"/>
              <a:ea typeface="幼圆" charset="0"/>
              <a:cs typeface="幼圆" charset="0"/>
            </a:endParaRPr>
          </a:p>
          <a:p>
            <a:pPr algn="ctr"/>
            <a:r>
              <a:rPr lang="zh-CN" altLang="en-US" sz="1000" dirty="0" smtClean="0">
                <a:latin typeface="幼圆" charset="0"/>
                <a:ea typeface="幼圆" charset="0"/>
                <a:cs typeface="幼圆" charset="0"/>
              </a:rPr>
              <a:t>汤会长出席北京百老汇活动并做开场致辞</a:t>
            </a:r>
            <a:endParaRPr lang="zh-CN" altLang="en-US" sz="1000" dirty="0">
              <a:latin typeface="幼圆" charset="0"/>
              <a:ea typeface="幼圆" charset="0"/>
              <a:cs typeface="幼圆" charset="0"/>
            </a:endParaRPr>
          </a:p>
        </p:txBody>
      </p:sp>
      <p:sp>
        <p:nvSpPr>
          <p:cNvPr id="25" name="矩形 24"/>
          <p:cNvSpPr/>
          <p:nvPr/>
        </p:nvSpPr>
        <p:spPr>
          <a:xfrm>
            <a:off x="2590706" y="2966358"/>
            <a:ext cx="5472608" cy="830997"/>
          </a:xfrm>
          <a:prstGeom prst="rect">
            <a:avLst/>
          </a:prstGeom>
        </p:spPr>
        <p:txBody>
          <a:bodyPr wrap="square">
            <a:spAutoFit/>
          </a:bodyPr>
          <a:lstStyle/>
          <a:p>
            <a:r>
              <a:rPr lang="zh-CN" altLang="zh-CN" sz="1200" dirty="0">
                <a:latin typeface="幼圆" charset="0"/>
                <a:ea typeface="幼圆" charset="0"/>
                <a:cs typeface="幼圆" charset="0"/>
              </a:rPr>
              <a:t>未来餐饮行业</a:t>
            </a:r>
            <a:r>
              <a:rPr lang="en-US" altLang="zh-CN" sz="1200" dirty="0">
                <a:latin typeface="幼圆" charset="0"/>
                <a:ea typeface="幼圆" charset="0"/>
                <a:cs typeface="幼圆" charset="0"/>
              </a:rPr>
              <a:t>O2O</a:t>
            </a:r>
            <a:r>
              <a:rPr lang="zh-CN" altLang="zh-CN" sz="1200" dirty="0">
                <a:latin typeface="幼圆" charset="0"/>
                <a:ea typeface="幼圆" charset="0"/>
                <a:cs typeface="幼圆" charset="0"/>
              </a:rPr>
              <a:t>的</a:t>
            </a:r>
            <a:r>
              <a:rPr lang="zh-CN" altLang="zh-CN" sz="1200" dirty="0" smtClean="0">
                <a:latin typeface="幼圆" charset="0"/>
                <a:ea typeface="幼圆" charset="0"/>
                <a:cs typeface="幼圆" charset="0"/>
              </a:rPr>
              <a:t>突破</a:t>
            </a:r>
            <a:r>
              <a:rPr lang="zh-CN" altLang="en-US" sz="1200" dirty="0" smtClean="0">
                <a:latin typeface="幼圆" charset="0"/>
                <a:ea typeface="幼圆" charset="0"/>
                <a:cs typeface="幼圆" charset="0"/>
              </a:rPr>
              <a:t>口</a:t>
            </a:r>
            <a:r>
              <a:rPr lang="zh-CN" altLang="zh-CN" sz="1200" dirty="0" smtClean="0">
                <a:latin typeface="幼圆" charset="0"/>
                <a:ea typeface="幼圆" charset="0"/>
                <a:cs typeface="幼圆" charset="0"/>
              </a:rPr>
              <a:t>一定</a:t>
            </a:r>
            <a:r>
              <a:rPr lang="zh-CN" altLang="zh-CN" sz="1200" dirty="0">
                <a:latin typeface="幼圆" charset="0"/>
                <a:ea typeface="幼圆" charset="0"/>
                <a:cs typeface="幼圆" charset="0"/>
              </a:rPr>
              <a:t>是消费者的体验。消费者得到优质的服务，有良好的消费体验，同时商家通过平台大数据深入到</a:t>
            </a:r>
            <a:r>
              <a:rPr lang="zh-CN" altLang="zh-CN" sz="1200" dirty="0" smtClean="0">
                <a:latin typeface="幼圆" charset="0"/>
                <a:ea typeface="幼圆" charset="0"/>
                <a:cs typeface="幼圆" charset="0"/>
              </a:rPr>
              <a:t>消费者当中</a:t>
            </a:r>
            <a:r>
              <a:rPr lang="zh-CN" altLang="zh-CN" sz="1200" dirty="0">
                <a:latin typeface="幼圆" charset="0"/>
                <a:ea typeface="幼圆" charset="0"/>
                <a:cs typeface="幼圆" charset="0"/>
              </a:rPr>
              <a:t>，打造更优质、更精准的服务体验，开展精准的营销</a:t>
            </a:r>
            <a:r>
              <a:rPr lang="zh-CN" altLang="zh-CN" sz="1200" dirty="0" smtClean="0">
                <a:latin typeface="幼圆" charset="0"/>
                <a:ea typeface="幼圆" charset="0"/>
                <a:cs typeface="幼圆" charset="0"/>
              </a:rPr>
              <a:t>模式</a:t>
            </a:r>
            <a:r>
              <a:rPr lang="zh-CN" altLang="en-US" sz="1200" dirty="0" smtClean="0">
                <a:latin typeface="幼圆" charset="0"/>
                <a:ea typeface="幼圆" charset="0"/>
                <a:cs typeface="幼圆" charset="0"/>
              </a:rPr>
              <a:t>，而这也正是掌贝给餐饮商户带来的巨大价值。</a:t>
            </a:r>
            <a:endParaRPr lang="zh-CN" altLang="en-US" sz="2500" dirty="0">
              <a:latin typeface="幼圆" charset="0"/>
              <a:ea typeface="幼圆" charset="0"/>
              <a:cs typeface="幼圆" charset="0"/>
            </a:endParaRPr>
          </a:p>
        </p:txBody>
      </p:sp>
      <p:sp>
        <p:nvSpPr>
          <p:cNvPr id="26" name="矩形 25"/>
          <p:cNvSpPr/>
          <p:nvPr/>
        </p:nvSpPr>
        <p:spPr>
          <a:xfrm>
            <a:off x="3343032" y="3498593"/>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27" name="矩形 26"/>
          <p:cNvSpPr/>
          <p:nvPr/>
        </p:nvSpPr>
        <p:spPr>
          <a:xfrm>
            <a:off x="2254311" y="2929813"/>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28" name="TextBox 15"/>
          <p:cNvSpPr txBox="1"/>
          <p:nvPr/>
        </p:nvSpPr>
        <p:spPr>
          <a:xfrm>
            <a:off x="5652120" y="3707663"/>
            <a:ext cx="2622629" cy="400110"/>
          </a:xfrm>
          <a:prstGeom prst="rect">
            <a:avLst/>
          </a:prstGeom>
          <a:noFill/>
        </p:spPr>
        <p:txBody>
          <a:bodyPr wrap="square" rtlCol="0">
            <a:spAutoFit/>
          </a:bodyPr>
          <a:lstStyle/>
          <a:p>
            <a:pPr algn="ctr"/>
            <a:r>
              <a:rPr lang="en-US" altLang="zh-CN" sz="1000" b="1" dirty="0" smtClean="0">
                <a:latin typeface="幼圆" charset="0"/>
                <a:ea typeface="幼圆" charset="0"/>
                <a:cs typeface="幼圆" charset="0"/>
              </a:rPr>
              <a:t>——</a:t>
            </a:r>
            <a:r>
              <a:rPr lang="zh-CN" altLang="en-US" sz="1000" b="1" dirty="0" smtClean="0">
                <a:latin typeface="幼圆" charset="0"/>
                <a:ea typeface="幼圆" charset="0"/>
                <a:cs typeface="幼圆" charset="0"/>
              </a:rPr>
              <a:t>张海林</a:t>
            </a:r>
          </a:p>
          <a:p>
            <a:pPr algn="ctr"/>
            <a:r>
              <a:rPr lang="zh-CN" altLang="en-US" sz="1000" dirty="0" smtClean="0">
                <a:latin typeface="幼圆" charset="0"/>
                <a:ea typeface="幼圆" charset="0"/>
                <a:cs typeface="幼圆" charset="0"/>
              </a:rPr>
              <a:t>张秘书长出席郑州百老汇活动并做开场致辞</a:t>
            </a:r>
            <a:endParaRPr lang="zh-CN" altLang="en-US" sz="1000" dirty="0">
              <a:latin typeface="幼圆" charset="0"/>
              <a:ea typeface="幼圆" charset="0"/>
              <a:cs typeface="幼圆" charset="0"/>
            </a:endParaRPr>
          </a:p>
        </p:txBody>
      </p:sp>
      <p:sp>
        <p:nvSpPr>
          <p:cNvPr id="15" name="文本框 14"/>
          <p:cNvSpPr txBox="1"/>
          <p:nvPr/>
        </p:nvSpPr>
        <p:spPr>
          <a:xfrm>
            <a:off x="238923" y="213631"/>
            <a:ext cx="1802096"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14</a:t>
            </a:r>
            <a:r>
              <a:rPr lang="zh-CN" altLang="en-US" sz="2100" b="1" dirty="0" smtClean="0">
                <a:solidFill>
                  <a:srgbClr val="0182F0"/>
                </a:solidFill>
                <a:latin typeface="幼圆" charset="0"/>
                <a:ea typeface="幼圆" charset="0"/>
                <a:cs typeface="幼圆" charset="0"/>
              </a:rPr>
              <a:t>、专家支持</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9143708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Administrator\Desktop\餐饮百老汇\餐饮百老汇汇总\回顾修改\上海台协连锁工委会 詹子仪.png"/>
          <p:cNvPicPr>
            <a:picLocks noChangeAspect="1" noChangeArrowheads="1"/>
          </p:cNvPicPr>
          <p:nvPr/>
        </p:nvPicPr>
        <p:blipFill>
          <a:blip r:embed="rId3" cstate="print"/>
          <a:srcRect/>
          <a:stretch>
            <a:fillRect/>
          </a:stretch>
        </p:blipFill>
        <p:spPr bwMode="auto">
          <a:xfrm>
            <a:off x="1047193" y="2715766"/>
            <a:ext cx="900000" cy="882000"/>
          </a:xfrm>
          <a:prstGeom prst="rect">
            <a:avLst/>
          </a:prstGeom>
          <a:noFill/>
        </p:spPr>
      </p:pic>
      <p:sp>
        <p:nvSpPr>
          <p:cNvPr id="6" name="TextBox 5"/>
          <p:cNvSpPr txBox="1"/>
          <p:nvPr/>
        </p:nvSpPr>
        <p:spPr>
          <a:xfrm>
            <a:off x="557554" y="3649277"/>
            <a:ext cx="1998222" cy="461665"/>
          </a:xfrm>
          <a:prstGeom prst="rect">
            <a:avLst/>
          </a:prstGeom>
          <a:noFill/>
        </p:spPr>
        <p:txBody>
          <a:bodyPr wrap="square" rtlCol="0">
            <a:spAutoFit/>
          </a:bodyPr>
          <a:lstStyle/>
          <a:p>
            <a:pPr algn="ctr"/>
            <a:r>
              <a:rPr lang="zh-CN" altLang="en-US" sz="1350" b="1" dirty="0">
                <a:latin typeface="幼圆" charset="0"/>
                <a:ea typeface="幼圆" charset="0"/>
                <a:cs typeface="幼圆" charset="0"/>
              </a:rPr>
              <a:t>詹子仪</a:t>
            </a:r>
            <a:endParaRPr lang="en-US" altLang="zh-CN" sz="1350" b="1" dirty="0">
              <a:latin typeface="幼圆" charset="0"/>
              <a:ea typeface="幼圆" charset="0"/>
              <a:cs typeface="幼圆" charset="0"/>
            </a:endParaRPr>
          </a:p>
          <a:p>
            <a:pPr algn="ctr"/>
            <a:r>
              <a:rPr lang="zh-CN" altLang="en-US" sz="1050" dirty="0">
                <a:latin typeface="幼圆" charset="0"/>
                <a:ea typeface="幼圆" charset="0"/>
                <a:cs typeface="幼圆" charset="0"/>
              </a:rPr>
              <a:t>上海台协连锁工委会副执行长</a:t>
            </a:r>
          </a:p>
        </p:txBody>
      </p:sp>
      <p:sp>
        <p:nvSpPr>
          <p:cNvPr id="13" name="TextBox 12"/>
          <p:cNvSpPr txBox="1"/>
          <p:nvPr/>
        </p:nvSpPr>
        <p:spPr>
          <a:xfrm>
            <a:off x="555424" y="1979728"/>
            <a:ext cx="1944216" cy="461665"/>
          </a:xfrm>
          <a:prstGeom prst="rect">
            <a:avLst/>
          </a:prstGeom>
          <a:noFill/>
        </p:spPr>
        <p:txBody>
          <a:bodyPr wrap="square" rtlCol="0">
            <a:spAutoFit/>
          </a:bodyPr>
          <a:lstStyle/>
          <a:p>
            <a:pPr algn="ctr"/>
            <a:r>
              <a:rPr lang="zh-CN" altLang="en-US" sz="1350" b="1" dirty="0">
                <a:latin typeface="幼圆" charset="0"/>
                <a:ea typeface="幼圆" charset="0"/>
                <a:cs typeface="幼圆" charset="0"/>
              </a:rPr>
              <a:t>张庆雷</a:t>
            </a:r>
            <a:endParaRPr lang="en-US" altLang="zh-CN" sz="1350" b="1" dirty="0">
              <a:latin typeface="幼圆" charset="0"/>
              <a:ea typeface="幼圆" charset="0"/>
              <a:cs typeface="幼圆" charset="0"/>
            </a:endParaRPr>
          </a:p>
          <a:p>
            <a:pPr algn="ctr"/>
            <a:r>
              <a:rPr lang="zh-CN" altLang="en-US" sz="1050" dirty="0">
                <a:latin typeface="幼圆" charset="0"/>
                <a:ea typeface="幼圆" charset="0"/>
                <a:cs typeface="幼圆" charset="0"/>
              </a:rPr>
              <a:t>青岛</a:t>
            </a:r>
            <a:r>
              <a:rPr lang="en-US" altLang="zh-CN" sz="1050" dirty="0">
                <a:latin typeface="幼圆" charset="0"/>
                <a:ea typeface="幼圆" charset="0"/>
                <a:cs typeface="幼圆" charset="0"/>
              </a:rPr>
              <a:t>O2O</a:t>
            </a:r>
            <a:r>
              <a:rPr lang="zh-CN" altLang="en-US" sz="1050" dirty="0">
                <a:latin typeface="幼圆" charset="0"/>
                <a:ea typeface="幼圆" charset="0"/>
                <a:cs typeface="幼圆" charset="0"/>
              </a:rPr>
              <a:t>联盟主席</a:t>
            </a:r>
          </a:p>
        </p:txBody>
      </p:sp>
      <p:pic>
        <p:nvPicPr>
          <p:cNvPr id="15" name="Picture 6" descr="C:\Users\Administrator\Desktop\餐饮百老汇\张庆雷.jpg"/>
          <p:cNvPicPr>
            <a:picLocks noChangeAspect="1" noChangeArrowheads="1"/>
          </p:cNvPicPr>
          <p:nvPr/>
        </p:nvPicPr>
        <p:blipFill>
          <a:blip r:embed="rId4" cstate="print"/>
          <a:srcRect/>
          <a:stretch>
            <a:fillRect/>
          </a:stretch>
        </p:blipFill>
        <p:spPr bwMode="auto">
          <a:xfrm>
            <a:off x="1047193" y="896634"/>
            <a:ext cx="900000" cy="882255"/>
          </a:xfrm>
          <a:prstGeom prst="rect">
            <a:avLst/>
          </a:prstGeom>
          <a:noFill/>
        </p:spPr>
      </p:pic>
      <p:sp>
        <p:nvSpPr>
          <p:cNvPr id="17" name="矩形 16"/>
          <p:cNvSpPr/>
          <p:nvPr/>
        </p:nvSpPr>
        <p:spPr>
          <a:xfrm>
            <a:off x="2460151" y="1012671"/>
            <a:ext cx="5472608" cy="646331"/>
          </a:xfrm>
          <a:prstGeom prst="rect">
            <a:avLst/>
          </a:prstGeom>
        </p:spPr>
        <p:txBody>
          <a:bodyPr wrap="square">
            <a:spAutoFit/>
          </a:bodyPr>
          <a:lstStyle/>
          <a:p>
            <a:r>
              <a:rPr lang="zh-CN" altLang="en-US" sz="1200" dirty="0" smtClean="0">
                <a:latin typeface="幼圆" charset="0"/>
                <a:ea typeface="幼圆" charset="0"/>
                <a:cs typeface="幼圆" charset="0"/>
              </a:rPr>
              <a:t>真正的</a:t>
            </a:r>
            <a:r>
              <a:rPr lang="en-US" altLang="zh-CN" sz="1200" dirty="0" smtClean="0">
                <a:latin typeface="幼圆" charset="0"/>
                <a:ea typeface="幼圆" charset="0"/>
                <a:cs typeface="幼圆" charset="0"/>
              </a:rPr>
              <a:t>O2O</a:t>
            </a:r>
            <a:r>
              <a:rPr lang="zh-CN" altLang="en-US" sz="1200" dirty="0" smtClean="0">
                <a:latin typeface="幼圆" charset="0"/>
                <a:ea typeface="幼圆" charset="0"/>
                <a:cs typeface="幼圆" charset="0"/>
              </a:rPr>
              <a:t>，必然是线上线下完全融合，业务和数据打通，能最大程度实现线上线下资源整合的模式。可以预测，未来最终的</a:t>
            </a:r>
            <a:r>
              <a:rPr lang="en-US" altLang="zh-CN" sz="1200" dirty="0" smtClean="0">
                <a:latin typeface="幼圆" charset="0"/>
                <a:ea typeface="幼圆" charset="0"/>
                <a:cs typeface="幼圆" charset="0"/>
              </a:rPr>
              <a:t>O2O</a:t>
            </a:r>
            <a:r>
              <a:rPr lang="zh-CN" altLang="en-US" sz="1200" dirty="0" smtClean="0">
                <a:latin typeface="幼圆" charset="0"/>
                <a:ea typeface="幼圆" charset="0"/>
                <a:cs typeface="幼圆" charset="0"/>
              </a:rPr>
              <a:t>模式，应该就是像掌贝这种智慧店铺服务平台模式。</a:t>
            </a:r>
          </a:p>
        </p:txBody>
      </p:sp>
      <p:sp>
        <p:nvSpPr>
          <p:cNvPr id="18" name="矩形 17"/>
          <p:cNvSpPr/>
          <p:nvPr/>
        </p:nvSpPr>
        <p:spPr>
          <a:xfrm>
            <a:off x="4269238" y="1342311"/>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19" name="TextBox 15"/>
          <p:cNvSpPr txBox="1"/>
          <p:nvPr/>
        </p:nvSpPr>
        <p:spPr>
          <a:xfrm>
            <a:off x="5521565" y="1689197"/>
            <a:ext cx="2515691" cy="400110"/>
          </a:xfrm>
          <a:prstGeom prst="rect">
            <a:avLst/>
          </a:prstGeom>
          <a:noFill/>
        </p:spPr>
        <p:txBody>
          <a:bodyPr wrap="square" rtlCol="0">
            <a:spAutoFit/>
          </a:bodyPr>
          <a:lstStyle/>
          <a:p>
            <a:pPr algn="ctr"/>
            <a:r>
              <a:rPr lang="en-US" altLang="zh-CN" sz="1000" b="1" dirty="0" smtClean="0">
                <a:latin typeface="幼圆" charset="0"/>
                <a:ea typeface="幼圆" charset="0"/>
                <a:cs typeface="幼圆" charset="0"/>
              </a:rPr>
              <a:t>——</a:t>
            </a:r>
            <a:r>
              <a:rPr lang="zh-CN" altLang="en-US" sz="1000" b="1" dirty="0" smtClean="0">
                <a:latin typeface="幼圆" charset="0"/>
                <a:ea typeface="幼圆" charset="0"/>
                <a:cs typeface="幼圆" charset="0"/>
              </a:rPr>
              <a:t>张庆雷</a:t>
            </a:r>
          </a:p>
          <a:p>
            <a:pPr algn="ctr"/>
            <a:r>
              <a:rPr lang="zh-CN" altLang="en-US" sz="1000" dirty="0" smtClean="0">
                <a:latin typeface="幼圆" charset="0"/>
                <a:ea typeface="幼圆" charset="0"/>
                <a:cs typeface="幼圆" charset="0"/>
              </a:rPr>
              <a:t>张主席出席青岛百老汇活动并做开场致辞</a:t>
            </a:r>
            <a:endParaRPr lang="zh-CN" altLang="en-US" sz="1000" dirty="0">
              <a:latin typeface="幼圆" charset="0"/>
              <a:ea typeface="幼圆" charset="0"/>
              <a:cs typeface="幼圆" charset="0"/>
            </a:endParaRPr>
          </a:p>
        </p:txBody>
      </p:sp>
      <p:sp>
        <p:nvSpPr>
          <p:cNvPr id="20" name="矩形 19"/>
          <p:cNvSpPr/>
          <p:nvPr/>
        </p:nvSpPr>
        <p:spPr>
          <a:xfrm>
            <a:off x="2489984" y="2633614"/>
            <a:ext cx="5472608" cy="1015663"/>
          </a:xfrm>
          <a:prstGeom prst="rect">
            <a:avLst/>
          </a:prstGeom>
        </p:spPr>
        <p:txBody>
          <a:bodyPr wrap="square">
            <a:spAutoFit/>
          </a:bodyPr>
          <a:lstStyle/>
          <a:p>
            <a:r>
              <a:rPr lang="zh-CN" altLang="zh-CN" sz="1200" dirty="0" smtClean="0">
                <a:latin typeface="幼圆" charset="0"/>
                <a:ea typeface="幼圆" charset="0"/>
                <a:cs typeface="幼圆" charset="0"/>
              </a:rPr>
              <a:t>现在</a:t>
            </a:r>
            <a:r>
              <a:rPr lang="zh-CN" altLang="en-US" sz="1200" dirty="0">
                <a:latin typeface="幼圆" charset="0"/>
                <a:ea typeface="幼圆" charset="0"/>
                <a:cs typeface="幼圆" charset="0"/>
              </a:rPr>
              <a:t>中国绝大部分的大中型商户，已经具备了产品经营、门店经营的意识和能力，但是缺乏消费者数据经营意识，在这部分的管理思想上几乎为空白，更加缺乏消费者数据经营的方法理论。商户急需有合适的平台和工具，来实现数据获取与沉淀、数据分析处理、数据营销等数据化经营，可以说，目前掌贝是商户智慧化经营的最好选择。</a:t>
            </a:r>
          </a:p>
        </p:txBody>
      </p:sp>
      <p:sp>
        <p:nvSpPr>
          <p:cNvPr id="21" name="矩形 20"/>
          <p:cNvSpPr/>
          <p:nvPr/>
        </p:nvSpPr>
        <p:spPr>
          <a:xfrm>
            <a:off x="4391722" y="3359239"/>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22" name="矩形 21"/>
          <p:cNvSpPr/>
          <p:nvPr/>
        </p:nvSpPr>
        <p:spPr>
          <a:xfrm>
            <a:off x="2296484" y="2605560"/>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23" name="TextBox 15"/>
          <p:cNvSpPr txBox="1"/>
          <p:nvPr/>
        </p:nvSpPr>
        <p:spPr>
          <a:xfrm>
            <a:off x="5353353" y="3677331"/>
            <a:ext cx="2852114" cy="400110"/>
          </a:xfrm>
          <a:prstGeom prst="rect">
            <a:avLst/>
          </a:prstGeom>
          <a:noFill/>
        </p:spPr>
        <p:txBody>
          <a:bodyPr wrap="square" rtlCol="0">
            <a:spAutoFit/>
          </a:bodyPr>
          <a:lstStyle/>
          <a:p>
            <a:pPr algn="ctr"/>
            <a:r>
              <a:rPr lang="en-US" altLang="zh-CN" sz="1000" b="1" dirty="0" smtClean="0">
                <a:latin typeface="幼圆" charset="0"/>
                <a:ea typeface="幼圆" charset="0"/>
                <a:cs typeface="幼圆" charset="0"/>
              </a:rPr>
              <a:t>——</a:t>
            </a:r>
            <a:r>
              <a:rPr lang="zh-CN" altLang="en-US" sz="1000" b="1" dirty="0" smtClean="0">
                <a:latin typeface="幼圆" charset="0"/>
                <a:ea typeface="幼圆" charset="0"/>
                <a:cs typeface="幼圆" charset="0"/>
              </a:rPr>
              <a:t>詹子仪</a:t>
            </a:r>
          </a:p>
          <a:p>
            <a:pPr algn="ctr"/>
            <a:r>
              <a:rPr lang="zh-CN" altLang="en-US" sz="1000" dirty="0" smtClean="0">
                <a:latin typeface="幼圆" charset="0"/>
                <a:ea typeface="幼圆" charset="0"/>
                <a:cs typeface="幼圆" charset="0"/>
              </a:rPr>
              <a:t>詹执行长出席上海百老汇活动并参与论坛分享</a:t>
            </a:r>
            <a:endParaRPr lang="zh-CN" altLang="en-US" sz="1000" dirty="0">
              <a:latin typeface="幼圆" charset="0"/>
              <a:ea typeface="幼圆" charset="0"/>
              <a:cs typeface="幼圆" charset="0"/>
            </a:endParaRPr>
          </a:p>
        </p:txBody>
      </p:sp>
      <p:sp>
        <p:nvSpPr>
          <p:cNvPr id="24" name="矩形 23"/>
          <p:cNvSpPr/>
          <p:nvPr/>
        </p:nvSpPr>
        <p:spPr>
          <a:xfrm>
            <a:off x="2215828" y="957448"/>
            <a:ext cx="327334" cy="477054"/>
          </a:xfrm>
          <a:prstGeom prst="rect">
            <a:avLst/>
          </a:prstGeom>
        </p:spPr>
        <p:txBody>
          <a:bodyPr wrap="none">
            <a:spAutoFit/>
          </a:bodyPr>
          <a:lstStyle/>
          <a:p>
            <a:r>
              <a:rPr lang="zh-CN" altLang="en-US" sz="2500" dirty="0">
                <a:solidFill>
                  <a:schemeClr val="tx2">
                    <a:lumMod val="60000"/>
                    <a:lumOff val="40000"/>
                  </a:schemeClr>
                </a:solidFill>
                <a:latin typeface="幼圆" charset="0"/>
                <a:ea typeface="幼圆" charset="0"/>
                <a:cs typeface="幼圆" charset="0"/>
              </a:rPr>
              <a:t>“</a:t>
            </a:r>
          </a:p>
        </p:txBody>
      </p:sp>
      <p:sp>
        <p:nvSpPr>
          <p:cNvPr id="16" name="文本框 15"/>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14</a:t>
            </a:r>
            <a:r>
              <a:rPr lang="zh-CN" altLang="en-US" sz="2100" b="1" dirty="0" smtClean="0">
                <a:solidFill>
                  <a:srgbClr val="0182F0"/>
                </a:solidFill>
                <a:latin typeface="幼圆" charset="0"/>
                <a:ea typeface="幼圆" charset="0"/>
                <a:cs typeface="幼圆" charset="0"/>
              </a:rPr>
              <a:t>、专家支持</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123112870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卡片 3"/>
          <p:cNvSpPr/>
          <p:nvPr/>
        </p:nvSpPr>
        <p:spPr>
          <a:xfrm>
            <a:off x="478015" y="1225488"/>
            <a:ext cx="3733945" cy="1110865"/>
          </a:xfrm>
          <a:prstGeom prst="flowChartPunchedCard">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p:nvSpPr>
        <p:spPr>
          <a:xfrm>
            <a:off x="386377" y="915566"/>
            <a:ext cx="873255" cy="849028"/>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p:cNvPicPr>
            <a:picLocks noChangeAspect="1"/>
          </p:cNvPicPr>
          <p:nvPr/>
        </p:nvPicPr>
        <p:blipFill>
          <a:blip r:embed="rId3" cstate="print"/>
          <a:stretch>
            <a:fillRect/>
          </a:stretch>
        </p:blipFill>
        <p:spPr>
          <a:xfrm>
            <a:off x="528540" y="1075368"/>
            <a:ext cx="630000" cy="511392"/>
          </a:xfrm>
          <a:prstGeom prst="rect">
            <a:avLst/>
          </a:prstGeom>
        </p:spPr>
      </p:pic>
      <p:sp>
        <p:nvSpPr>
          <p:cNvPr id="13" name="矩形 12"/>
          <p:cNvSpPr/>
          <p:nvPr/>
        </p:nvSpPr>
        <p:spPr>
          <a:xfrm>
            <a:off x="1219638" y="1288610"/>
            <a:ext cx="2992322" cy="400110"/>
          </a:xfrm>
          <a:prstGeom prst="rect">
            <a:avLst/>
          </a:prstGeom>
        </p:spPr>
        <p:txBody>
          <a:bodyPr wrap="square">
            <a:spAutoFit/>
          </a:bodyPr>
          <a:lstStyle/>
          <a:p>
            <a:r>
              <a:rPr lang="zh-CN" altLang="en-US" sz="1000" b="1" dirty="0" smtClean="0">
                <a:solidFill>
                  <a:schemeClr val="accent2">
                    <a:lumMod val="50000"/>
                  </a:schemeClr>
                </a:solidFill>
                <a:latin typeface="幼圆" charset="0"/>
                <a:ea typeface="幼圆" charset="0"/>
                <a:cs typeface="幼圆" charset="0"/>
              </a:rPr>
              <a:t>中国互联网协会</a:t>
            </a:r>
          </a:p>
          <a:p>
            <a:r>
              <a:rPr lang="zh-CN" altLang="en-US" sz="1000" dirty="0" smtClean="0">
                <a:solidFill>
                  <a:schemeClr val="accent2">
                    <a:lumMod val="50000"/>
                  </a:schemeClr>
                </a:solidFill>
                <a:latin typeface="幼圆" charset="0"/>
                <a:ea typeface="幼圆" charset="0"/>
                <a:cs typeface="幼圆" charset="0"/>
              </a:rPr>
              <a:t>   </a:t>
            </a:r>
            <a:r>
              <a:rPr lang="en-US" altLang="zh-CN" sz="1000" dirty="0" smtClean="0">
                <a:solidFill>
                  <a:schemeClr val="accent2">
                    <a:lumMod val="50000"/>
                  </a:schemeClr>
                </a:solidFill>
                <a:latin typeface="幼圆" charset="0"/>
                <a:ea typeface="幼圆" charset="0"/>
                <a:cs typeface="幼圆" charset="0"/>
              </a:rPr>
              <a:t>--</a:t>
            </a:r>
            <a:r>
              <a:rPr lang="zh-CN" altLang="en-US" sz="1000" dirty="0" smtClean="0">
                <a:solidFill>
                  <a:schemeClr val="accent2">
                    <a:lumMod val="50000"/>
                  </a:schemeClr>
                </a:solidFill>
                <a:latin typeface="幼圆" charset="0"/>
                <a:ea typeface="幼圆" charset="0"/>
                <a:cs typeface="幼圆" charset="0"/>
              </a:rPr>
              <a:t>国家</a:t>
            </a:r>
            <a:r>
              <a:rPr lang="zh-CN" altLang="en-US" sz="1000" dirty="0">
                <a:solidFill>
                  <a:schemeClr val="accent2">
                    <a:lumMod val="50000"/>
                  </a:schemeClr>
                </a:solidFill>
                <a:latin typeface="幼圆" charset="0"/>
                <a:ea typeface="幼圆" charset="0"/>
                <a:cs typeface="幼圆" charset="0"/>
              </a:rPr>
              <a:t>工信部领导，互联网行业最具影响力协会</a:t>
            </a:r>
          </a:p>
        </p:txBody>
      </p:sp>
      <p:sp>
        <p:nvSpPr>
          <p:cNvPr id="30" name="矩形 29"/>
          <p:cNvSpPr/>
          <p:nvPr/>
        </p:nvSpPr>
        <p:spPr>
          <a:xfrm>
            <a:off x="629070" y="1755575"/>
            <a:ext cx="3078834" cy="553998"/>
          </a:xfrm>
          <a:prstGeom prst="rect">
            <a:avLst/>
          </a:prstGeom>
          <a:ln w="6350">
            <a:noFill/>
          </a:ln>
        </p:spPr>
        <p:txBody>
          <a:bodyPr wrap="square">
            <a:spAutoFit/>
          </a:bodyPr>
          <a:lstStyle/>
          <a:p>
            <a:pPr marL="171450" indent="-171450">
              <a:buFont typeface="Arial" charset="0"/>
              <a:buChar char="•"/>
            </a:pPr>
            <a:r>
              <a:rPr lang="zh-CN" altLang="en-US" sz="1000" dirty="0" smtClean="0">
                <a:latin typeface="幼圆" charset="0"/>
                <a:ea typeface="幼圆" charset="0"/>
                <a:cs typeface="幼圆" charset="0"/>
              </a:rPr>
              <a:t>协会理事单位，智慧店铺行业组发起单位；</a:t>
            </a:r>
          </a:p>
          <a:p>
            <a:pPr marL="171450" indent="-171450">
              <a:buFont typeface="Arial" charset="0"/>
              <a:buChar char="•"/>
            </a:pPr>
            <a:r>
              <a:rPr lang="zh-CN" altLang="en-US" sz="1000" dirty="0" smtClean="0">
                <a:latin typeface="幼圆" charset="0"/>
                <a:ea typeface="幼圆" charset="0"/>
                <a:cs typeface="幼圆" charset="0"/>
              </a:rPr>
              <a:t>与协会一同举办互联网大会</a:t>
            </a:r>
            <a:r>
              <a:rPr lang="zh-CN" altLang="en-US" sz="1000" dirty="0">
                <a:latin typeface="幼圆" charset="0"/>
                <a:ea typeface="幼圆" charset="0"/>
                <a:cs typeface="幼圆" charset="0"/>
              </a:rPr>
              <a:t>、</a:t>
            </a:r>
            <a:r>
              <a:rPr lang="zh-CN" altLang="en-US" sz="1000" dirty="0" smtClean="0">
                <a:latin typeface="幼圆" charset="0"/>
                <a:ea typeface="幼圆" charset="0"/>
                <a:cs typeface="幼圆" charset="0"/>
              </a:rPr>
              <a:t>智慧店铺峰会等多个大型活动。</a:t>
            </a:r>
            <a:endParaRPr lang="zh-CN" altLang="en-US" sz="1000" dirty="0">
              <a:latin typeface="幼圆" charset="0"/>
              <a:ea typeface="幼圆" charset="0"/>
              <a:cs typeface="幼圆" charset="0"/>
            </a:endParaRPr>
          </a:p>
        </p:txBody>
      </p:sp>
      <p:sp>
        <p:nvSpPr>
          <p:cNvPr id="31" name="卡片 30"/>
          <p:cNvSpPr/>
          <p:nvPr/>
        </p:nvSpPr>
        <p:spPr>
          <a:xfrm>
            <a:off x="478015" y="2824611"/>
            <a:ext cx="3733945" cy="1110865"/>
          </a:xfrm>
          <a:prstGeom prst="flowChartPunchedCard">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86377" y="2514689"/>
            <a:ext cx="873255" cy="849028"/>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矩形 33"/>
          <p:cNvSpPr/>
          <p:nvPr/>
        </p:nvSpPr>
        <p:spPr>
          <a:xfrm>
            <a:off x="5531233" y="1324259"/>
            <a:ext cx="3296278" cy="553998"/>
          </a:xfrm>
          <a:prstGeom prst="rect">
            <a:avLst/>
          </a:prstGeom>
        </p:spPr>
        <p:txBody>
          <a:bodyPr wrap="square">
            <a:spAutoFit/>
          </a:bodyPr>
          <a:lstStyle/>
          <a:p>
            <a:r>
              <a:rPr lang="zh-CN" altLang="en-US" sz="1000" b="1" dirty="0" smtClean="0">
                <a:solidFill>
                  <a:schemeClr val="accent2">
                    <a:lumMod val="50000"/>
                  </a:schemeClr>
                </a:solidFill>
                <a:latin typeface="幼圆" charset="0"/>
                <a:ea typeface="幼圆" charset="0"/>
                <a:cs typeface="幼圆" charset="0"/>
              </a:rPr>
              <a:t>中国烹饪协会</a:t>
            </a:r>
          </a:p>
          <a:p>
            <a:r>
              <a:rPr lang="zh-CN" altLang="en-US" sz="1000" b="1" dirty="0" smtClean="0">
                <a:solidFill>
                  <a:schemeClr val="accent2">
                    <a:lumMod val="50000"/>
                  </a:schemeClr>
                </a:solidFill>
                <a:latin typeface="幼圆" charset="0"/>
                <a:ea typeface="幼圆" charset="0"/>
                <a:cs typeface="幼圆" charset="0"/>
              </a:rPr>
              <a:t>    </a:t>
            </a:r>
            <a:r>
              <a:rPr lang="en-US" altLang="zh-CN" sz="1000" dirty="0" smtClean="0">
                <a:solidFill>
                  <a:schemeClr val="accent2">
                    <a:lumMod val="50000"/>
                  </a:schemeClr>
                </a:solidFill>
                <a:latin typeface="幼圆" charset="0"/>
                <a:ea typeface="幼圆" charset="0"/>
                <a:cs typeface="幼圆" charset="0"/>
              </a:rPr>
              <a:t>--</a:t>
            </a:r>
            <a:r>
              <a:rPr lang="zh-CN" altLang="en-US" sz="1000" dirty="0" smtClean="0">
                <a:solidFill>
                  <a:schemeClr val="accent2">
                    <a:lumMod val="50000"/>
                  </a:schemeClr>
                </a:solidFill>
                <a:latin typeface="幼圆" charset="0"/>
                <a:ea typeface="幼圆" charset="0"/>
                <a:cs typeface="幼圆" charset="0"/>
              </a:rPr>
              <a:t>国家</a:t>
            </a:r>
            <a:r>
              <a:rPr lang="zh-CN" altLang="en-US" sz="1000" dirty="0">
                <a:solidFill>
                  <a:schemeClr val="accent2">
                    <a:lumMod val="50000"/>
                  </a:schemeClr>
                </a:solidFill>
                <a:latin typeface="幼圆" charset="0"/>
                <a:ea typeface="幼圆" charset="0"/>
                <a:cs typeface="幼圆" charset="0"/>
              </a:rPr>
              <a:t>一级行业协会，中国餐饮行业最具</a:t>
            </a:r>
            <a:r>
              <a:rPr lang="zh-CN" altLang="en-US" sz="1000" dirty="0" smtClean="0">
                <a:solidFill>
                  <a:schemeClr val="accent2">
                    <a:lumMod val="50000"/>
                  </a:schemeClr>
                </a:solidFill>
                <a:latin typeface="幼圆" charset="0"/>
                <a:ea typeface="幼圆" charset="0"/>
                <a:cs typeface="幼圆" charset="0"/>
              </a:rPr>
              <a:t>影响力协会</a:t>
            </a:r>
            <a:endParaRPr lang="zh-CN" altLang="en-US" sz="1000" dirty="0">
              <a:solidFill>
                <a:schemeClr val="accent2">
                  <a:lumMod val="50000"/>
                </a:schemeClr>
              </a:solidFill>
              <a:latin typeface="幼圆" charset="0"/>
              <a:ea typeface="幼圆" charset="0"/>
              <a:cs typeface="幼圆" charset="0"/>
            </a:endParaRPr>
          </a:p>
          <a:p>
            <a:endParaRPr lang="zh-CN" altLang="en-US" sz="1000" dirty="0">
              <a:solidFill>
                <a:schemeClr val="accent2">
                  <a:lumMod val="50000"/>
                </a:schemeClr>
              </a:solidFill>
              <a:latin typeface="幼圆" charset="0"/>
              <a:ea typeface="幼圆" charset="0"/>
              <a:cs typeface="幼圆" charset="0"/>
            </a:endParaRPr>
          </a:p>
        </p:txBody>
      </p:sp>
      <p:sp>
        <p:nvSpPr>
          <p:cNvPr id="35" name="矩形 34"/>
          <p:cNvSpPr/>
          <p:nvPr/>
        </p:nvSpPr>
        <p:spPr>
          <a:xfrm>
            <a:off x="629070" y="3354698"/>
            <a:ext cx="3078834" cy="553998"/>
          </a:xfrm>
          <a:prstGeom prst="rect">
            <a:avLst/>
          </a:prstGeom>
          <a:ln w="6350">
            <a:noFill/>
          </a:ln>
        </p:spPr>
        <p:txBody>
          <a:bodyPr wrap="square">
            <a:spAutoFit/>
          </a:bodyPr>
          <a:lstStyle/>
          <a:p>
            <a:pPr marL="171450" indent="-171450">
              <a:buFont typeface="Arial" charset="0"/>
              <a:buChar char="•"/>
            </a:pPr>
            <a:r>
              <a:rPr lang="zh-CN" altLang="en-US" sz="1000" dirty="0" smtClean="0">
                <a:latin typeface="幼圆" charset="0"/>
                <a:ea typeface="幼圆" charset="0"/>
                <a:cs typeface="幼圆" charset="0"/>
              </a:rPr>
              <a:t>协会成员单位，年度战略合作伙伴；</a:t>
            </a:r>
          </a:p>
          <a:p>
            <a:pPr marL="171450" indent="-171450">
              <a:buFont typeface="Arial" charset="0"/>
              <a:buChar char="•"/>
            </a:pPr>
            <a:r>
              <a:rPr lang="zh-CN" altLang="en-US" sz="1000" dirty="0">
                <a:latin typeface="幼圆" charset="0"/>
                <a:ea typeface="幼圆" charset="0"/>
                <a:cs typeface="幼圆" charset="0"/>
              </a:rPr>
              <a:t>多次</a:t>
            </a:r>
            <a:r>
              <a:rPr lang="zh-CN" altLang="en-US" sz="1000" dirty="0" smtClean="0">
                <a:latin typeface="幼圆" charset="0"/>
                <a:ea typeface="幼圆" charset="0"/>
                <a:cs typeface="幼圆" charset="0"/>
              </a:rPr>
              <a:t>受邀参加</a:t>
            </a:r>
            <a:r>
              <a:rPr lang="zh-CN" altLang="en-US" sz="1000" dirty="0">
                <a:latin typeface="幼圆" charset="0"/>
                <a:ea typeface="幼圆" charset="0"/>
                <a:cs typeface="幼圆" charset="0"/>
              </a:rPr>
              <a:t>协会主办的中国零售博览展峰会；</a:t>
            </a:r>
          </a:p>
          <a:p>
            <a:pPr marL="171450" indent="-171450">
              <a:buFont typeface="Arial" charset="0"/>
              <a:buChar char="•"/>
            </a:pPr>
            <a:r>
              <a:rPr lang="zh-CN" altLang="en-US" sz="1000" dirty="0">
                <a:latin typeface="幼圆" charset="0"/>
                <a:ea typeface="幼圆" charset="0"/>
                <a:cs typeface="幼圆" charset="0"/>
              </a:rPr>
              <a:t>荣获协会颁发的“商业技术应用奖</a:t>
            </a:r>
            <a:r>
              <a:rPr lang="zh-CN" altLang="en-US" sz="1000" dirty="0" smtClean="0">
                <a:latin typeface="幼圆" charset="0"/>
                <a:ea typeface="幼圆" charset="0"/>
                <a:cs typeface="幼圆" charset="0"/>
              </a:rPr>
              <a:t>”。</a:t>
            </a:r>
            <a:endParaRPr lang="en-US" altLang="zh-CN" sz="1000" dirty="0">
              <a:latin typeface="幼圆" charset="0"/>
              <a:ea typeface="幼圆" charset="0"/>
              <a:cs typeface="幼圆" charset="0"/>
            </a:endParaRPr>
          </a:p>
        </p:txBody>
      </p:sp>
      <p:pic>
        <p:nvPicPr>
          <p:cNvPr id="11" name="图片 10"/>
          <p:cNvPicPr>
            <a:picLocks noChangeAspect="1"/>
          </p:cNvPicPr>
          <p:nvPr/>
        </p:nvPicPr>
        <p:blipFill>
          <a:blip r:embed="rId4" cstate="print"/>
          <a:stretch>
            <a:fillRect/>
          </a:stretch>
        </p:blipFill>
        <p:spPr>
          <a:xfrm>
            <a:off x="501789" y="2708493"/>
            <a:ext cx="684000" cy="452580"/>
          </a:xfrm>
          <a:prstGeom prst="rect">
            <a:avLst/>
          </a:prstGeom>
        </p:spPr>
      </p:pic>
      <p:sp>
        <p:nvSpPr>
          <p:cNvPr id="41" name="卡片 40"/>
          <p:cNvSpPr/>
          <p:nvPr/>
        </p:nvSpPr>
        <p:spPr>
          <a:xfrm>
            <a:off x="4735646" y="1244861"/>
            <a:ext cx="3940810" cy="1110865"/>
          </a:xfrm>
          <a:prstGeom prst="flowChartPunchedCard">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a:off x="4644008" y="934939"/>
            <a:ext cx="873255" cy="849028"/>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矩形 45"/>
          <p:cNvSpPr/>
          <p:nvPr/>
        </p:nvSpPr>
        <p:spPr>
          <a:xfrm>
            <a:off x="4886700" y="1774948"/>
            <a:ext cx="3645739" cy="400110"/>
          </a:xfrm>
          <a:prstGeom prst="rect">
            <a:avLst/>
          </a:prstGeom>
          <a:ln w="6350">
            <a:noFill/>
          </a:ln>
        </p:spPr>
        <p:txBody>
          <a:bodyPr wrap="square">
            <a:spAutoFit/>
          </a:bodyPr>
          <a:lstStyle/>
          <a:p>
            <a:pPr marL="171450" indent="-171450">
              <a:buFont typeface="Arial" charset="0"/>
              <a:buChar char="•"/>
            </a:pPr>
            <a:r>
              <a:rPr lang="zh-CN" altLang="en-US" sz="1000" dirty="0" smtClean="0">
                <a:latin typeface="幼圆" charset="0"/>
                <a:ea typeface="幼圆" charset="0"/>
                <a:cs typeface="幼圆" charset="0"/>
              </a:rPr>
              <a:t>协会成员；</a:t>
            </a:r>
          </a:p>
          <a:p>
            <a:pPr marL="171450" indent="-171450">
              <a:buFont typeface="Arial" charset="0"/>
              <a:buChar char="•"/>
            </a:pPr>
            <a:r>
              <a:rPr lang="zh-CN" altLang="en-US" sz="1000" dirty="0">
                <a:latin typeface="幼圆" charset="0"/>
                <a:ea typeface="幼圆" charset="0"/>
                <a:cs typeface="幼圆" charset="0"/>
              </a:rPr>
              <a:t>与协会一同参与举办中国快餐产业大会等年度核心</a:t>
            </a:r>
            <a:r>
              <a:rPr lang="zh-CN" altLang="en-US" sz="1000" dirty="0" smtClean="0">
                <a:latin typeface="幼圆" charset="0"/>
                <a:ea typeface="幼圆" charset="0"/>
                <a:cs typeface="幼圆" charset="0"/>
              </a:rPr>
              <a:t>活动。</a:t>
            </a:r>
            <a:endParaRPr lang="zh-CN" altLang="en-US" sz="1000" dirty="0">
              <a:latin typeface="幼圆" charset="0"/>
              <a:ea typeface="幼圆" charset="0"/>
              <a:cs typeface="幼圆" charset="0"/>
            </a:endParaRPr>
          </a:p>
        </p:txBody>
      </p:sp>
      <p:sp>
        <p:nvSpPr>
          <p:cNvPr id="65" name="卡片 64"/>
          <p:cNvSpPr/>
          <p:nvPr/>
        </p:nvSpPr>
        <p:spPr>
          <a:xfrm>
            <a:off x="4735646" y="2829037"/>
            <a:ext cx="3940810" cy="1110865"/>
          </a:xfrm>
          <a:prstGeom prst="flowChartPunchedCard">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椭圆 65"/>
          <p:cNvSpPr/>
          <p:nvPr/>
        </p:nvSpPr>
        <p:spPr>
          <a:xfrm>
            <a:off x="4644008" y="2519115"/>
            <a:ext cx="873255" cy="849028"/>
          </a:xfrm>
          <a:prstGeom prst="ellipse">
            <a:avLst/>
          </a:prstGeom>
          <a:solidFill>
            <a:schemeClr val="bg1"/>
          </a:solid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5477268" y="2927808"/>
            <a:ext cx="2843582" cy="400110"/>
          </a:xfrm>
          <a:prstGeom prst="rect">
            <a:avLst/>
          </a:prstGeom>
        </p:spPr>
        <p:txBody>
          <a:bodyPr wrap="square">
            <a:spAutoFit/>
          </a:bodyPr>
          <a:lstStyle/>
          <a:p>
            <a:r>
              <a:rPr lang="zh-CN" altLang="en-US" sz="1000" b="1" dirty="0" smtClean="0">
                <a:solidFill>
                  <a:schemeClr val="accent2">
                    <a:lumMod val="50000"/>
                  </a:schemeClr>
                </a:solidFill>
                <a:latin typeface="幼圆" charset="0"/>
                <a:ea typeface="幼圆" charset="0"/>
                <a:cs typeface="幼圆" charset="0"/>
              </a:rPr>
              <a:t>中国餐饮特许经营协会</a:t>
            </a:r>
            <a:endParaRPr lang="zh-CN" altLang="en-US" sz="1000" b="1" dirty="0">
              <a:solidFill>
                <a:schemeClr val="accent2">
                  <a:lumMod val="50000"/>
                </a:schemeClr>
              </a:solidFill>
              <a:latin typeface="幼圆" charset="0"/>
              <a:ea typeface="幼圆" charset="0"/>
              <a:cs typeface="幼圆" charset="0"/>
            </a:endParaRPr>
          </a:p>
          <a:p>
            <a:r>
              <a:rPr lang="zh-CN" altLang="en-US" sz="1000" b="1" dirty="0" smtClean="0">
                <a:solidFill>
                  <a:schemeClr val="accent2">
                    <a:lumMod val="50000"/>
                  </a:schemeClr>
                </a:solidFill>
                <a:latin typeface="幼圆" charset="0"/>
                <a:ea typeface="幼圆" charset="0"/>
                <a:cs typeface="幼圆" charset="0"/>
              </a:rPr>
              <a:t>     </a:t>
            </a:r>
            <a:r>
              <a:rPr lang="en-US" altLang="zh-CN" sz="1000" dirty="0" smtClean="0">
                <a:solidFill>
                  <a:schemeClr val="accent2">
                    <a:lumMod val="75000"/>
                  </a:schemeClr>
                </a:solidFill>
                <a:latin typeface="幼圆" charset="0"/>
                <a:ea typeface="幼圆" charset="0"/>
                <a:cs typeface="幼圆" charset="0"/>
              </a:rPr>
              <a:t>--</a:t>
            </a:r>
            <a:r>
              <a:rPr lang="zh-CN" altLang="en-US" sz="1000" dirty="0" smtClean="0">
                <a:solidFill>
                  <a:schemeClr val="accent2">
                    <a:lumMod val="75000"/>
                  </a:schemeClr>
                </a:solidFill>
                <a:latin typeface="幼圆" charset="0"/>
                <a:ea typeface="幼圆" charset="0"/>
                <a:cs typeface="幼圆" charset="0"/>
              </a:rPr>
              <a:t>首</a:t>
            </a:r>
            <a:r>
              <a:rPr lang="zh-CN" altLang="en-US" sz="1000" dirty="0">
                <a:solidFill>
                  <a:schemeClr val="accent2">
                    <a:lumMod val="75000"/>
                  </a:schemeClr>
                </a:solidFill>
                <a:latin typeface="幼圆" charset="0"/>
                <a:ea typeface="幼圆" charset="0"/>
                <a:cs typeface="幼圆" charset="0"/>
              </a:rPr>
              <a:t>家餐饮连锁加盟研究机构</a:t>
            </a:r>
          </a:p>
        </p:txBody>
      </p:sp>
      <p:sp>
        <p:nvSpPr>
          <p:cNvPr id="69" name="矩形 68"/>
          <p:cNvSpPr/>
          <p:nvPr/>
        </p:nvSpPr>
        <p:spPr>
          <a:xfrm>
            <a:off x="4886701" y="3359124"/>
            <a:ext cx="3078834" cy="553998"/>
          </a:xfrm>
          <a:prstGeom prst="rect">
            <a:avLst/>
          </a:prstGeom>
          <a:ln w="6350">
            <a:noFill/>
          </a:ln>
        </p:spPr>
        <p:txBody>
          <a:bodyPr wrap="square">
            <a:spAutoFit/>
          </a:bodyPr>
          <a:lstStyle/>
          <a:p>
            <a:pPr marL="171450" indent="-171450">
              <a:buFont typeface="Arial" charset="0"/>
              <a:buChar char="•"/>
            </a:pPr>
            <a:r>
              <a:rPr lang="zh-CN" altLang="en-US" sz="1000" dirty="0" smtClean="0">
                <a:latin typeface="幼圆" charset="0"/>
                <a:ea typeface="幼圆" charset="0"/>
                <a:cs typeface="幼圆" charset="0"/>
              </a:rPr>
              <a:t>协会理事单位，年度战略合作伙伴；</a:t>
            </a:r>
          </a:p>
          <a:p>
            <a:pPr marL="171450" indent="-171450">
              <a:buFont typeface="Arial" charset="0"/>
              <a:buChar char="•"/>
            </a:pPr>
            <a:r>
              <a:rPr lang="zh-CN" altLang="en-US" sz="1000" dirty="0" smtClean="0">
                <a:latin typeface="幼圆" charset="0"/>
                <a:ea typeface="幼圆" charset="0"/>
                <a:cs typeface="幼圆" charset="0"/>
              </a:rPr>
              <a:t>与协会一同举办全国各地的餐饮</a:t>
            </a:r>
            <a:r>
              <a:rPr lang="zh-CN" altLang="en-US" sz="1000" dirty="0">
                <a:latin typeface="幼圆" charset="0"/>
                <a:ea typeface="幼圆" charset="0"/>
                <a:cs typeface="幼圆" charset="0"/>
              </a:rPr>
              <a:t>零售加盟展；</a:t>
            </a:r>
          </a:p>
          <a:p>
            <a:pPr marL="171450" indent="-171450">
              <a:buFont typeface="Arial" charset="0"/>
              <a:buChar char="•"/>
            </a:pPr>
            <a:r>
              <a:rPr lang="zh-CN" altLang="en-US" sz="1000" dirty="0" smtClean="0">
                <a:latin typeface="幼圆" charset="0"/>
                <a:ea typeface="幼圆" charset="0"/>
                <a:cs typeface="幼圆" charset="0"/>
              </a:rPr>
              <a:t>协会活动报名签到官方合作伙伴。</a:t>
            </a:r>
            <a:endParaRPr lang="en-US" altLang="zh-CN" sz="1000" dirty="0">
              <a:latin typeface="幼圆" charset="0"/>
              <a:ea typeface="幼圆" charset="0"/>
              <a:cs typeface="幼圆" charset="0"/>
            </a:endParaRPr>
          </a:p>
        </p:txBody>
      </p:sp>
      <p:pic>
        <p:nvPicPr>
          <p:cNvPr id="3" name="图片 2"/>
          <p:cNvPicPr>
            <a:picLocks noChangeAspect="1"/>
          </p:cNvPicPr>
          <p:nvPr/>
        </p:nvPicPr>
        <p:blipFill>
          <a:blip r:embed="rId5" cstate="print"/>
          <a:stretch>
            <a:fillRect/>
          </a:stretch>
        </p:blipFill>
        <p:spPr>
          <a:xfrm>
            <a:off x="4738635" y="1121027"/>
            <a:ext cx="684000" cy="475593"/>
          </a:xfrm>
          <a:prstGeom prst="rect">
            <a:avLst/>
          </a:prstGeom>
        </p:spPr>
      </p:pic>
      <p:pic>
        <p:nvPicPr>
          <p:cNvPr id="12" name="图片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61439" y="2705145"/>
            <a:ext cx="661196" cy="450000"/>
          </a:xfrm>
          <a:prstGeom prst="rect">
            <a:avLst/>
          </a:prstGeom>
        </p:spPr>
      </p:pic>
      <p:sp>
        <p:nvSpPr>
          <p:cNvPr id="70" name="矩形 69"/>
          <p:cNvSpPr/>
          <p:nvPr/>
        </p:nvSpPr>
        <p:spPr>
          <a:xfrm>
            <a:off x="1242222" y="2840884"/>
            <a:ext cx="3296278" cy="400110"/>
          </a:xfrm>
          <a:prstGeom prst="rect">
            <a:avLst/>
          </a:prstGeom>
        </p:spPr>
        <p:txBody>
          <a:bodyPr wrap="square">
            <a:spAutoFit/>
          </a:bodyPr>
          <a:lstStyle/>
          <a:p>
            <a:r>
              <a:rPr lang="zh-CN" altLang="en-US" sz="1000" b="1" dirty="0" smtClean="0">
                <a:solidFill>
                  <a:schemeClr val="accent2">
                    <a:lumMod val="50000"/>
                  </a:schemeClr>
                </a:solidFill>
                <a:latin typeface="幼圆" charset="0"/>
                <a:ea typeface="幼圆" charset="0"/>
                <a:cs typeface="幼圆" charset="0"/>
              </a:rPr>
              <a:t>中国连锁经营协会</a:t>
            </a:r>
          </a:p>
          <a:p>
            <a:r>
              <a:rPr lang="zh-CN" altLang="en-US" sz="1000" b="1" dirty="0" smtClean="0">
                <a:solidFill>
                  <a:schemeClr val="accent2">
                    <a:lumMod val="50000"/>
                  </a:schemeClr>
                </a:solidFill>
                <a:latin typeface="幼圆" charset="0"/>
                <a:ea typeface="幼圆" charset="0"/>
                <a:cs typeface="幼圆" charset="0"/>
              </a:rPr>
              <a:t>    </a:t>
            </a:r>
            <a:r>
              <a:rPr lang="en-US" altLang="zh-CN" sz="1000" dirty="0" smtClean="0">
                <a:solidFill>
                  <a:schemeClr val="accent2">
                    <a:lumMod val="75000"/>
                  </a:schemeClr>
                </a:solidFill>
                <a:latin typeface="幼圆" charset="0"/>
                <a:ea typeface="幼圆" charset="0"/>
                <a:cs typeface="幼圆" charset="0"/>
              </a:rPr>
              <a:t>--</a:t>
            </a:r>
            <a:r>
              <a:rPr lang="zh-CN" altLang="en-US" sz="1000" dirty="0" smtClean="0">
                <a:solidFill>
                  <a:schemeClr val="accent2">
                    <a:lumMod val="75000"/>
                  </a:schemeClr>
                </a:solidFill>
                <a:latin typeface="幼圆" charset="0"/>
                <a:ea typeface="幼圆" charset="0"/>
                <a:cs typeface="幼圆" charset="0"/>
              </a:rPr>
              <a:t>连锁</a:t>
            </a:r>
            <a:r>
              <a:rPr lang="zh-CN" altLang="en-US" sz="1000" dirty="0">
                <a:solidFill>
                  <a:schemeClr val="accent2">
                    <a:lumMod val="75000"/>
                  </a:schemeClr>
                </a:solidFill>
                <a:latin typeface="幼圆" charset="0"/>
                <a:ea typeface="幼圆" charset="0"/>
                <a:cs typeface="幼圆" charset="0"/>
              </a:rPr>
              <a:t>经营领域唯一的全国性行业</a:t>
            </a:r>
            <a:r>
              <a:rPr lang="zh-CN" altLang="en-US" sz="1000" dirty="0" smtClean="0">
                <a:solidFill>
                  <a:schemeClr val="accent2">
                    <a:lumMod val="75000"/>
                  </a:schemeClr>
                </a:solidFill>
                <a:latin typeface="幼圆" charset="0"/>
                <a:ea typeface="幼圆" charset="0"/>
                <a:cs typeface="幼圆" charset="0"/>
              </a:rPr>
              <a:t>组织</a:t>
            </a:r>
            <a:endParaRPr lang="zh-CN" altLang="en-US" sz="1000" dirty="0">
              <a:solidFill>
                <a:schemeClr val="accent2">
                  <a:lumMod val="75000"/>
                </a:schemeClr>
              </a:solidFill>
              <a:latin typeface="幼圆" charset="0"/>
              <a:ea typeface="幼圆" charset="0"/>
              <a:cs typeface="幼圆" charset="0"/>
            </a:endParaRPr>
          </a:p>
        </p:txBody>
      </p:sp>
      <p:sp>
        <p:nvSpPr>
          <p:cNvPr id="23" name="文本框 22"/>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15</a:t>
            </a:r>
            <a:r>
              <a:rPr lang="zh-CN" altLang="en-US" sz="2100" b="1" dirty="0" smtClean="0">
                <a:solidFill>
                  <a:srgbClr val="0182F0"/>
                </a:solidFill>
                <a:latin typeface="幼圆" charset="0"/>
                <a:ea typeface="幼圆" charset="0"/>
                <a:cs typeface="幼圆" charset="0"/>
              </a:rPr>
              <a:t>、协会支持</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549021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418544" y="1721889"/>
            <a:ext cx="3442920" cy="1708160"/>
          </a:xfrm>
          <a:prstGeom prst="rect">
            <a:avLst/>
          </a:prstGeom>
        </p:spPr>
        <p:txBody>
          <a:bodyPr wrap="square">
            <a:spAutoFit/>
          </a:bodyPr>
          <a:lstStyle/>
          <a:p>
            <a:r>
              <a:rPr lang="zh-CN" altLang="en-US" sz="1300" dirty="0" smtClean="0">
                <a:latin typeface="幼圆" charset="0"/>
                <a:ea typeface="幼圆" charset="0"/>
                <a:cs typeface="幼圆" charset="0"/>
              </a:rPr>
              <a:t>在掌贝的成长过程中，得到了众多行业领军人物的支持与帮助。</a:t>
            </a:r>
          </a:p>
          <a:p>
            <a:endParaRPr lang="zh-CN" altLang="en-US" sz="1300" dirty="0" smtClean="0">
              <a:latin typeface="幼圆" charset="0"/>
              <a:ea typeface="幼圆" charset="0"/>
              <a:cs typeface="幼圆" charset="0"/>
            </a:endParaRPr>
          </a:p>
          <a:p>
            <a:r>
              <a:rPr lang="zh-CN" altLang="en-US" sz="1300" dirty="0" smtClean="0">
                <a:latin typeface="幼圆" charset="0"/>
                <a:ea typeface="幼圆" charset="0"/>
                <a:cs typeface="幼圆" charset="0"/>
              </a:rPr>
              <a:t>味千拉面创始人</a:t>
            </a:r>
            <a:r>
              <a:rPr lang="zh-CN" altLang="en-US" sz="1400" dirty="0"/>
              <a:t>潘慰</a:t>
            </a:r>
            <a:r>
              <a:rPr lang="zh-CN" altLang="en-US" sz="1300" dirty="0" smtClean="0">
                <a:latin typeface="幼圆" charset="0"/>
                <a:ea typeface="幼圆" charset="0"/>
                <a:cs typeface="幼圆" charset="0"/>
              </a:rPr>
              <a:t>、海底捞创始人张勇、小南国创始人王慧敏、柏涛酒店创始人郑南雁、如家酒店创始人季琦、万达百货总经理沈嘉颖等多位行业领袖为掌贝提供战略合作、战略顾问等各种深入支持。</a:t>
            </a:r>
          </a:p>
        </p:txBody>
      </p:sp>
      <p:sp>
        <p:nvSpPr>
          <p:cNvPr id="25" name="矩形 24"/>
          <p:cNvSpPr/>
          <p:nvPr/>
        </p:nvSpPr>
        <p:spPr>
          <a:xfrm>
            <a:off x="5323855" y="4431411"/>
            <a:ext cx="2592228" cy="276999"/>
          </a:xfrm>
          <a:prstGeom prst="rect">
            <a:avLst/>
          </a:prstGeom>
        </p:spPr>
        <p:txBody>
          <a:bodyPr wrap="square">
            <a:spAutoFit/>
          </a:bodyPr>
          <a:lstStyle/>
          <a:p>
            <a:r>
              <a:rPr lang="zh-CN" altLang="en-US" sz="1200" b="1" smtClean="0">
                <a:solidFill>
                  <a:schemeClr val="accent2">
                    <a:lumMod val="75000"/>
                  </a:schemeClr>
                </a:solidFill>
                <a:latin typeface="幼圆" charset="0"/>
                <a:ea typeface="幼圆" charset="0"/>
                <a:cs typeface="幼圆" charset="0"/>
              </a:rPr>
              <a:t>大力支持掌贝的部分</a:t>
            </a:r>
            <a:r>
              <a:rPr lang="zh-CN" altLang="en-US" sz="1200" b="1" dirty="0" smtClean="0">
                <a:solidFill>
                  <a:schemeClr val="accent2">
                    <a:lumMod val="75000"/>
                  </a:schemeClr>
                </a:solidFill>
                <a:latin typeface="幼圆" charset="0"/>
                <a:ea typeface="幼圆" charset="0"/>
                <a:cs typeface="幼圆" charset="0"/>
              </a:rPr>
              <a:t>行业领军人物</a:t>
            </a:r>
          </a:p>
        </p:txBody>
      </p:sp>
      <p:sp>
        <p:nvSpPr>
          <p:cNvPr id="26" name="矩形 25"/>
          <p:cNvSpPr/>
          <p:nvPr/>
        </p:nvSpPr>
        <p:spPr>
          <a:xfrm>
            <a:off x="6412366" y="4115321"/>
            <a:ext cx="639688" cy="276999"/>
          </a:xfrm>
          <a:prstGeom prst="rect">
            <a:avLst/>
          </a:prstGeom>
        </p:spPr>
        <p:txBody>
          <a:bodyPr wrap="square">
            <a:spAutoFit/>
          </a:bodyPr>
          <a:lstStyle/>
          <a:p>
            <a:r>
              <a:rPr lang="en-US" altLang="zh-CN" sz="1200" b="1" dirty="0" smtClean="0">
                <a:solidFill>
                  <a:schemeClr val="accent2">
                    <a:lumMod val="75000"/>
                  </a:schemeClr>
                </a:solidFill>
                <a:latin typeface="幼圆" charset="0"/>
                <a:ea typeface="幼圆" charset="0"/>
                <a:cs typeface="幼圆" charset="0"/>
              </a:rPr>
              <a:t>……</a:t>
            </a:r>
            <a:endParaRPr lang="zh-CN" altLang="en-US" sz="1200" b="1" dirty="0" smtClean="0">
              <a:solidFill>
                <a:schemeClr val="accent2">
                  <a:lumMod val="75000"/>
                </a:schemeClr>
              </a:solidFill>
              <a:latin typeface="幼圆" charset="0"/>
              <a:ea typeface="幼圆" charset="0"/>
              <a:cs typeface="幼圆" charset="0"/>
            </a:endParaRPr>
          </a:p>
        </p:txBody>
      </p:sp>
      <p:sp>
        <p:nvSpPr>
          <p:cNvPr id="27" name="半闭框 26"/>
          <p:cNvSpPr/>
          <p:nvPr/>
        </p:nvSpPr>
        <p:spPr>
          <a:xfrm>
            <a:off x="253534" y="1499126"/>
            <a:ext cx="330019" cy="352424"/>
          </a:xfrm>
          <a:prstGeom prst="halfFrame">
            <a:avLst>
              <a:gd name="adj1" fmla="val 13438"/>
              <a:gd name="adj2" fmla="val 14693"/>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幼圆" charset="0"/>
              <a:ea typeface="幼圆" charset="0"/>
              <a:cs typeface="幼圆" charset="0"/>
            </a:endParaRPr>
          </a:p>
        </p:txBody>
      </p:sp>
      <p:sp>
        <p:nvSpPr>
          <p:cNvPr id="28" name="半闭框 27"/>
          <p:cNvSpPr/>
          <p:nvPr/>
        </p:nvSpPr>
        <p:spPr>
          <a:xfrm rot="10800000">
            <a:off x="3531445" y="3329257"/>
            <a:ext cx="330019" cy="352424"/>
          </a:xfrm>
          <a:prstGeom prst="halfFrame">
            <a:avLst>
              <a:gd name="adj1" fmla="val 13438"/>
              <a:gd name="adj2" fmla="val 14693"/>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幼圆" charset="0"/>
              <a:ea typeface="幼圆" charset="0"/>
              <a:cs typeface="幼圆" charset="0"/>
            </a:endParaRPr>
          </a:p>
        </p:txBody>
      </p:sp>
      <p:grpSp>
        <p:nvGrpSpPr>
          <p:cNvPr id="4" name="组 3"/>
          <p:cNvGrpSpPr/>
          <p:nvPr/>
        </p:nvGrpSpPr>
        <p:grpSpPr>
          <a:xfrm>
            <a:off x="4056238" y="779703"/>
            <a:ext cx="5087762" cy="3232207"/>
            <a:chOff x="4056238" y="779703"/>
            <a:chExt cx="5087762" cy="3232207"/>
          </a:xfrm>
        </p:grpSpPr>
        <p:pic>
          <p:nvPicPr>
            <p:cNvPr id="3" name="图片 2"/>
            <p:cNvPicPr>
              <a:picLocks noChangeAspect="1"/>
            </p:cNvPicPr>
            <p:nvPr/>
          </p:nvPicPr>
          <p:blipFill rotWithShape="1">
            <a:blip r:embed="rId3"/>
            <a:srcRect l="35437" r="35426"/>
            <a:stretch/>
          </p:blipFill>
          <p:spPr>
            <a:xfrm>
              <a:off x="4613669" y="779703"/>
              <a:ext cx="1008000" cy="977011"/>
            </a:xfrm>
            <a:prstGeom prst="rect">
              <a:avLst/>
            </a:prstGeom>
          </p:spPr>
        </p:pic>
        <p:sp>
          <p:nvSpPr>
            <p:cNvPr id="16" name="椭圆 15"/>
            <p:cNvSpPr>
              <a:spLocks noChangeAspect="1"/>
            </p:cNvSpPr>
            <p:nvPr/>
          </p:nvSpPr>
          <p:spPr>
            <a:xfrm rot="231991">
              <a:off x="4646346" y="2366187"/>
              <a:ext cx="1008000" cy="1003189"/>
            </a:xfrm>
            <a:prstGeom prst="ellipse">
              <a:avLst/>
            </a:prstGeom>
            <a:blipFill dpi="0" rotWithShape="1">
              <a:blip r:embed="rId4" cstate="print">
                <a:extLst>
                  <a:ext uri="{28A0092B-C50C-407E-A947-70E740481C1C}">
                    <a14:useLocalDpi xmlns:a14="http://schemas.microsoft.com/office/drawing/2010/main" val="0"/>
                  </a:ext>
                </a:extLst>
              </a:blip>
              <a:srcRect/>
              <a:stretch>
                <a:fillRect l="5000" t="4999" r="-14856" b="-21667"/>
              </a:stretch>
            </a:blipFill>
            <a:ln w="6350">
              <a:solidFill>
                <a:schemeClr val="bg1">
                  <a:lumMod val="85000"/>
                </a:schemeClr>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17" name="TextBox 12"/>
            <p:cNvSpPr txBox="1"/>
            <p:nvPr/>
          </p:nvSpPr>
          <p:spPr>
            <a:xfrm>
              <a:off x="4056238" y="1821947"/>
              <a:ext cx="1944216" cy="430887"/>
            </a:xfrm>
            <a:prstGeom prst="rect">
              <a:avLst/>
            </a:prstGeom>
            <a:noFill/>
          </p:spPr>
          <p:txBody>
            <a:bodyPr wrap="square" rtlCol="0">
              <a:spAutoFit/>
            </a:bodyPr>
            <a:lstStyle/>
            <a:p>
              <a:pPr algn="ctr"/>
              <a:r>
                <a:rPr lang="zh-CN" altLang="en-US" sz="1100" b="1" dirty="0" smtClean="0"/>
                <a:t>潘慰</a:t>
              </a:r>
            </a:p>
            <a:p>
              <a:pPr algn="ctr"/>
              <a:r>
                <a:rPr lang="zh-CN" altLang="en-US" sz="1100" dirty="0" smtClean="0"/>
                <a:t>味千拉面创始人兼董事长</a:t>
              </a:r>
              <a:endParaRPr lang="zh-CN" altLang="en-US" sz="1100" dirty="0">
                <a:latin typeface="幼圆" charset="0"/>
                <a:ea typeface="幼圆" charset="0"/>
                <a:cs typeface="幼圆" charset="0"/>
              </a:endParaRPr>
            </a:p>
          </p:txBody>
        </p:sp>
        <p:sp>
          <p:nvSpPr>
            <p:cNvPr id="18" name="TextBox 12"/>
            <p:cNvSpPr txBox="1"/>
            <p:nvPr/>
          </p:nvSpPr>
          <p:spPr>
            <a:xfrm>
              <a:off x="5640414" y="1810765"/>
              <a:ext cx="1944216" cy="430887"/>
            </a:xfrm>
            <a:prstGeom prst="rect">
              <a:avLst/>
            </a:prstGeom>
            <a:noFill/>
          </p:spPr>
          <p:txBody>
            <a:bodyPr wrap="square" rtlCol="0">
              <a:spAutoFit/>
            </a:bodyPr>
            <a:lstStyle/>
            <a:p>
              <a:pPr algn="ctr"/>
              <a:r>
                <a:rPr lang="zh-CN" altLang="en-US" sz="1100" b="1" dirty="0" smtClean="0">
                  <a:latin typeface="幼圆" charset="0"/>
                  <a:ea typeface="幼圆" charset="0"/>
                  <a:cs typeface="幼圆" charset="0"/>
                </a:rPr>
                <a:t>张勇</a:t>
              </a:r>
            </a:p>
            <a:p>
              <a:pPr algn="ctr"/>
              <a:r>
                <a:rPr lang="zh-CN" altLang="en-US" sz="1100" dirty="0" smtClean="0">
                  <a:latin typeface="幼圆" charset="0"/>
                  <a:ea typeface="幼圆" charset="0"/>
                  <a:cs typeface="幼圆" charset="0"/>
                </a:rPr>
                <a:t>海底捞创始人兼董事长</a:t>
              </a:r>
              <a:endParaRPr lang="zh-CN" altLang="en-US" sz="1100" dirty="0">
                <a:latin typeface="幼圆" charset="0"/>
                <a:ea typeface="幼圆" charset="0"/>
                <a:cs typeface="幼圆" charset="0"/>
              </a:endParaRPr>
            </a:p>
          </p:txBody>
        </p:sp>
        <p:sp>
          <p:nvSpPr>
            <p:cNvPr id="19" name="TextBox 12"/>
            <p:cNvSpPr txBox="1"/>
            <p:nvPr/>
          </p:nvSpPr>
          <p:spPr>
            <a:xfrm>
              <a:off x="7229881" y="1794990"/>
              <a:ext cx="1692696" cy="430887"/>
            </a:xfrm>
            <a:prstGeom prst="rect">
              <a:avLst/>
            </a:prstGeom>
            <a:noFill/>
          </p:spPr>
          <p:txBody>
            <a:bodyPr wrap="square" rtlCol="0">
              <a:spAutoFit/>
            </a:bodyPr>
            <a:lstStyle/>
            <a:p>
              <a:pPr algn="ctr"/>
              <a:r>
                <a:rPr lang="zh-CN" altLang="en-US" sz="1100" dirty="0" smtClean="0">
                  <a:latin typeface="幼圆" charset="0"/>
                  <a:ea typeface="幼圆" charset="0"/>
                  <a:cs typeface="幼圆" charset="0"/>
                </a:rPr>
                <a:t>王慧敏</a:t>
              </a:r>
            </a:p>
            <a:p>
              <a:pPr algn="ctr"/>
              <a:r>
                <a:rPr lang="zh-CN" altLang="en-US" sz="1100" dirty="0" smtClean="0">
                  <a:latin typeface="幼圆" charset="0"/>
                  <a:ea typeface="幼圆" charset="0"/>
                  <a:cs typeface="幼圆" charset="0"/>
                </a:rPr>
                <a:t>小南国创始人兼董事长</a:t>
              </a:r>
              <a:endParaRPr lang="zh-CN" altLang="en-US" sz="1100" dirty="0">
                <a:latin typeface="幼圆" charset="0"/>
                <a:ea typeface="幼圆" charset="0"/>
                <a:cs typeface="幼圆" charset="0"/>
              </a:endParaRPr>
            </a:p>
          </p:txBody>
        </p:sp>
        <p:sp>
          <p:nvSpPr>
            <p:cNvPr id="20" name="TextBox 12"/>
            <p:cNvSpPr txBox="1"/>
            <p:nvPr/>
          </p:nvSpPr>
          <p:spPr>
            <a:xfrm>
              <a:off x="4145561" y="3410710"/>
              <a:ext cx="1944216" cy="601200"/>
            </a:xfrm>
            <a:prstGeom prst="rect">
              <a:avLst/>
            </a:prstGeom>
            <a:noFill/>
          </p:spPr>
          <p:txBody>
            <a:bodyPr wrap="square" rtlCol="0">
              <a:spAutoFit/>
            </a:bodyPr>
            <a:lstStyle/>
            <a:p>
              <a:pPr algn="ctr"/>
              <a:r>
                <a:rPr lang="zh-CN" altLang="en-US" sz="1100" b="1" dirty="0" smtClean="0">
                  <a:latin typeface="幼圆" charset="0"/>
                  <a:ea typeface="幼圆" charset="0"/>
                  <a:cs typeface="幼圆" charset="0"/>
                </a:rPr>
                <a:t>郑南雁</a:t>
              </a:r>
              <a:endParaRPr lang="zh-CN" altLang="en-US" sz="1100" b="1" dirty="0">
                <a:latin typeface="幼圆" charset="0"/>
                <a:ea typeface="幼圆" charset="0"/>
                <a:cs typeface="幼圆" charset="0"/>
              </a:endParaRPr>
            </a:p>
            <a:p>
              <a:pPr algn="ctr"/>
              <a:r>
                <a:rPr lang="zh-CN" altLang="en-US" sz="1100" dirty="0" smtClean="0">
                  <a:latin typeface="幼圆" charset="0"/>
                  <a:ea typeface="幼圆" charset="0"/>
                  <a:cs typeface="幼圆" charset="0"/>
                </a:rPr>
                <a:t>柏涛酒店集团创始人兼</a:t>
              </a:r>
            </a:p>
            <a:p>
              <a:pPr algn="ctr"/>
              <a:r>
                <a:rPr lang="zh-CN" altLang="en-US" sz="1100" dirty="0" smtClean="0">
                  <a:latin typeface="幼圆" charset="0"/>
                  <a:ea typeface="幼圆" charset="0"/>
                  <a:cs typeface="幼圆" charset="0"/>
                </a:rPr>
                <a:t>联席董事长</a:t>
              </a:r>
              <a:endParaRPr lang="zh-CN" altLang="en-US" sz="1100" dirty="0">
                <a:latin typeface="幼圆" charset="0"/>
                <a:ea typeface="幼圆" charset="0"/>
                <a:cs typeface="幼圆" charset="0"/>
              </a:endParaRPr>
            </a:p>
          </p:txBody>
        </p:sp>
        <p:sp>
          <p:nvSpPr>
            <p:cNvPr id="21" name="TextBox 12"/>
            <p:cNvSpPr txBox="1"/>
            <p:nvPr/>
          </p:nvSpPr>
          <p:spPr>
            <a:xfrm>
              <a:off x="5656668" y="3410710"/>
              <a:ext cx="1944216" cy="600164"/>
            </a:xfrm>
            <a:prstGeom prst="rect">
              <a:avLst/>
            </a:prstGeom>
            <a:noFill/>
          </p:spPr>
          <p:txBody>
            <a:bodyPr wrap="square" rtlCol="0">
              <a:spAutoFit/>
            </a:bodyPr>
            <a:lstStyle/>
            <a:p>
              <a:pPr algn="ctr"/>
              <a:r>
                <a:rPr lang="zh-CN" altLang="en-US" sz="1100" b="1" dirty="0" smtClean="0">
                  <a:latin typeface="幼圆" charset="0"/>
                  <a:ea typeface="幼圆" charset="0"/>
                  <a:cs typeface="幼圆" charset="0"/>
                </a:rPr>
                <a:t>季琦</a:t>
              </a:r>
            </a:p>
            <a:p>
              <a:pPr algn="ctr"/>
              <a:r>
                <a:rPr lang="zh-CN" altLang="en-US" sz="1100" dirty="0" smtClean="0">
                  <a:latin typeface="幼圆" charset="0"/>
                  <a:ea typeface="幼圆" charset="0"/>
                  <a:cs typeface="幼圆" charset="0"/>
                </a:rPr>
                <a:t>携程</a:t>
              </a:r>
              <a:r>
                <a:rPr lang="en-US" altLang="zh-CN" sz="1100" dirty="0" smtClean="0">
                  <a:latin typeface="幼圆" charset="0"/>
                  <a:ea typeface="幼圆" charset="0"/>
                  <a:cs typeface="幼圆" charset="0"/>
                </a:rPr>
                <a:t>&amp;</a:t>
              </a:r>
              <a:r>
                <a:rPr lang="zh-CN" altLang="en-US" sz="1100" dirty="0" smtClean="0">
                  <a:latin typeface="幼圆" charset="0"/>
                  <a:ea typeface="幼圆" charset="0"/>
                  <a:cs typeface="幼圆" charset="0"/>
                </a:rPr>
                <a:t>如家酒店</a:t>
              </a:r>
            </a:p>
            <a:p>
              <a:pPr algn="ctr"/>
              <a:r>
                <a:rPr lang="en-US" altLang="zh-CN" sz="1100" dirty="0" smtClean="0">
                  <a:latin typeface="幼圆" charset="0"/>
                  <a:ea typeface="幼圆" charset="0"/>
                  <a:cs typeface="幼圆" charset="0"/>
                </a:rPr>
                <a:t>&amp;</a:t>
              </a:r>
              <a:r>
                <a:rPr lang="zh-CN" altLang="en-US" sz="1100" dirty="0" smtClean="0">
                  <a:latin typeface="幼圆" charset="0"/>
                  <a:ea typeface="幼圆" charset="0"/>
                  <a:cs typeface="幼圆" charset="0"/>
                </a:rPr>
                <a:t>汉庭酒店创始人</a:t>
              </a:r>
              <a:endParaRPr lang="zh-CN" altLang="en-US" sz="1100" dirty="0">
                <a:latin typeface="幼圆" charset="0"/>
                <a:ea typeface="幼圆" charset="0"/>
                <a:cs typeface="幼圆" charset="0"/>
              </a:endParaRPr>
            </a:p>
          </p:txBody>
        </p:sp>
        <p:sp>
          <p:nvSpPr>
            <p:cNvPr id="22" name="TextBox 12"/>
            <p:cNvSpPr txBox="1"/>
            <p:nvPr/>
          </p:nvSpPr>
          <p:spPr>
            <a:xfrm>
              <a:off x="7199784" y="3404962"/>
              <a:ext cx="1944216" cy="430887"/>
            </a:xfrm>
            <a:prstGeom prst="rect">
              <a:avLst/>
            </a:prstGeom>
            <a:noFill/>
          </p:spPr>
          <p:txBody>
            <a:bodyPr wrap="square" rtlCol="0">
              <a:spAutoFit/>
            </a:bodyPr>
            <a:lstStyle/>
            <a:p>
              <a:pPr algn="ctr"/>
              <a:r>
                <a:rPr lang="zh-CN" altLang="en-US" sz="1100" b="1" dirty="0" smtClean="0">
                  <a:latin typeface="幼圆" charset="0"/>
                  <a:ea typeface="幼圆" charset="0"/>
                  <a:cs typeface="幼圆" charset="0"/>
                </a:rPr>
                <a:t>沈嘉颖</a:t>
              </a:r>
              <a:endParaRPr lang="zh-CN" altLang="en-US" sz="1100" dirty="0">
                <a:latin typeface="幼圆" charset="0"/>
                <a:ea typeface="幼圆" charset="0"/>
                <a:cs typeface="幼圆" charset="0"/>
              </a:endParaRPr>
            </a:p>
            <a:p>
              <a:pPr algn="ctr"/>
              <a:r>
                <a:rPr lang="zh-CN" altLang="en-US" sz="1100" dirty="0" smtClean="0">
                  <a:latin typeface="幼圆" charset="0"/>
                  <a:ea typeface="幼圆" charset="0"/>
                  <a:cs typeface="幼圆" charset="0"/>
                </a:rPr>
                <a:t>万达百货总经理 </a:t>
              </a:r>
              <a:endParaRPr lang="zh-CN" altLang="en-US" sz="1100" dirty="0">
                <a:latin typeface="幼圆" charset="0"/>
                <a:ea typeface="幼圆" charset="0"/>
                <a:cs typeface="幼圆" charset="0"/>
              </a:endParaRPr>
            </a:p>
          </p:txBody>
        </p:sp>
        <p:sp>
          <p:nvSpPr>
            <p:cNvPr id="29" name="椭圆 28"/>
            <p:cNvSpPr>
              <a:spLocks noChangeAspect="1"/>
            </p:cNvSpPr>
            <p:nvPr/>
          </p:nvSpPr>
          <p:spPr>
            <a:xfrm flipH="1">
              <a:off x="7584630" y="779703"/>
              <a:ext cx="982800" cy="978110"/>
            </a:xfrm>
            <a:prstGeom prst="ellipse">
              <a:avLst/>
            </a:prstGeom>
            <a:blipFill dpi="0" rotWithShape="1">
              <a:blip r:embed="rId5" cstate="print">
                <a:extLst>
                  <a:ext uri="{28A0092B-C50C-407E-A947-70E740481C1C}">
                    <a14:useLocalDpi xmlns:a14="http://schemas.microsoft.com/office/drawing/2010/main" val="0"/>
                  </a:ext>
                </a:extLst>
              </a:blip>
              <a:srcRect/>
              <a:stretch>
                <a:fillRect l="-59475" t="-19999" r="-72745" b="-113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0" name="椭圆 29"/>
            <p:cNvSpPr>
              <a:spLocks noChangeAspect="1"/>
            </p:cNvSpPr>
            <p:nvPr/>
          </p:nvSpPr>
          <p:spPr>
            <a:xfrm>
              <a:off x="6099150" y="779703"/>
              <a:ext cx="1008000" cy="1003189"/>
            </a:xfrm>
            <a:prstGeom prst="ellipse">
              <a:avLst/>
            </a:prstGeom>
            <a:blipFill dpi="0" rotWithShape="1">
              <a:blip r:embed="rId6" cstate="print">
                <a:extLst>
                  <a:ext uri="{28A0092B-C50C-407E-A947-70E740481C1C}">
                    <a14:useLocalDpi xmlns:a14="http://schemas.microsoft.com/office/drawing/2010/main" val="0"/>
                  </a:ext>
                </a:extLst>
              </a:blip>
              <a:srcRect/>
              <a:stretch>
                <a:fillRect l="-66110" t="-16666" r="-66110" b="-17666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1" name="椭圆 30"/>
            <p:cNvSpPr>
              <a:spLocks noChangeAspect="1"/>
            </p:cNvSpPr>
            <p:nvPr/>
          </p:nvSpPr>
          <p:spPr>
            <a:xfrm>
              <a:off x="6115969" y="2376117"/>
              <a:ext cx="1008000" cy="1003189"/>
            </a:xfrm>
            <a:prstGeom prst="ellipse">
              <a:avLst/>
            </a:prstGeom>
            <a:blipFill dpi="0" rotWithShape="1">
              <a:blip r:embed="rId7" cstate="print">
                <a:extLst>
                  <a:ext uri="{28A0092B-C50C-407E-A947-70E740481C1C}">
                    <a14:useLocalDpi xmlns:a14="http://schemas.microsoft.com/office/drawing/2010/main" val="0"/>
                  </a:ext>
                </a:extLst>
              </a:blip>
              <a:srcRect/>
              <a:stretch>
                <a:fillRect l="-64451" t="1" r="-64451" b="-3333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sp>
          <p:nvSpPr>
            <p:cNvPr id="32" name="椭圆 31"/>
            <p:cNvSpPr>
              <a:spLocks noChangeAspect="1"/>
            </p:cNvSpPr>
            <p:nvPr/>
          </p:nvSpPr>
          <p:spPr>
            <a:xfrm>
              <a:off x="7585591" y="2409350"/>
              <a:ext cx="1008000" cy="1003189"/>
            </a:xfrm>
            <a:prstGeom prst="ellipse">
              <a:avLst/>
            </a:prstGeom>
            <a:blipFill dpi="0" rotWithShape="1">
              <a:blip r:embed="rId8" cstate="print">
                <a:alphaModFix amt="95000"/>
                <a:extLst>
                  <a:ext uri="{28A0092B-C50C-407E-A947-70E740481C1C}">
                    <a14:useLocalDpi xmlns:a14="http://schemas.microsoft.com/office/drawing/2010/main" val="0"/>
                  </a:ext>
                </a:extLst>
              </a:blip>
              <a:srcRect/>
              <a:stretch>
                <a:fillRect l="-59000" r="-57816" b="-53000"/>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幼圆" charset="0"/>
                <a:ea typeface="幼圆" charset="0"/>
                <a:cs typeface="幼圆" charset="0"/>
              </a:endParaRPr>
            </a:p>
          </p:txBody>
        </p:sp>
      </p:grpSp>
      <p:sp>
        <p:nvSpPr>
          <p:cNvPr id="23" name="文本框 22"/>
          <p:cNvSpPr txBox="1"/>
          <p:nvPr/>
        </p:nvSpPr>
        <p:spPr>
          <a:xfrm>
            <a:off x="238923" y="213631"/>
            <a:ext cx="2339102"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16</a:t>
            </a:r>
            <a:r>
              <a:rPr lang="zh-CN" altLang="en-US" sz="2100" b="1" dirty="0" smtClean="0">
                <a:solidFill>
                  <a:srgbClr val="0182F0"/>
                </a:solidFill>
                <a:latin typeface="幼圆" charset="0"/>
                <a:ea typeface="幼圆" charset="0"/>
                <a:cs typeface="幼圆" charset="0"/>
              </a:rPr>
              <a:t>、行业领袖支持</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20797807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17185" y="219306"/>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a:t>
            </a:r>
            <a:r>
              <a:rPr lang="zh-CN" altLang="en-US" sz="2100" b="1" dirty="0" smtClean="0">
                <a:solidFill>
                  <a:srgbClr val="0182F0"/>
                </a:solidFill>
                <a:latin typeface="幼圆" charset="0"/>
                <a:ea typeface="幼圆" charset="0"/>
                <a:cs typeface="幼圆" charset="0"/>
              </a:rPr>
              <a:t>、品牌定位</a:t>
            </a:r>
            <a:endParaRPr lang="zh-CN" altLang="en-US" sz="2100" b="1" dirty="0">
              <a:solidFill>
                <a:srgbClr val="0182F0"/>
              </a:solidFill>
              <a:latin typeface="幼圆" charset="0"/>
              <a:ea typeface="幼圆" charset="0"/>
              <a:cs typeface="幼圆" charset="0"/>
            </a:endParaRPr>
          </a:p>
        </p:txBody>
      </p:sp>
      <p:sp>
        <p:nvSpPr>
          <p:cNvPr id="7" name="文本框 6"/>
          <p:cNvSpPr txBox="1"/>
          <p:nvPr/>
        </p:nvSpPr>
        <p:spPr>
          <a:xfrm>
            <a:off x="500034" y="1086331"/>
            <a:ext cx="4312285" cy="3093154"/>
          </a:xfrm>
          <a:prstGeom prst="rect">
            <a:avLst/>
          </a:prstGeom>
          <a:noFill/>
          <a:ln>
            <a:solidFill>
              <a:schemeClr val="bg1">
                <a:lumMod val="85000"/>
              </a:schemeClr>
            </a:solidFill>
          </a:ln>
        </p:spPr>
        <p:txBody>
          <a:bodyPr wrap="square" rtlCol="0">
            <a:spAutoFit/>
          </a:bodyPr>
          <a:lstStyle/>
          <a:p>
            <a:pPr>
              <a:lnSpc>
                <a:spcPct val="150000"/>
              </a:lnSpc>
            </a:pPr>
            <a:r>
              <a:rPr lang="zh-CN" altLang="en-US" sz="1000" dirty="0" smtClean="0">
                <a:latin typeface="幼圆" charset="0"/>
                <a:ea typeface="幼圆" charset="0"/>
                <a:cs typeface="幼圆" charset="0"/>
              </a:rPr>
              <a:t>掌贝</a:t>
            </a:r>
            <a:r>
              <a:rPr lang="zh-CN" altLang="en-US" sz="1000" dirty="0">
                <a:latin typeface="幼圆" charset="0"/>
                <a:ea typeface="幼圆" charset="0"/>
                <a:cs typeface="幼圆" charset="0"/>
              </a:rPr>
              <a:t>是智慧店铺的开创者，致力为中国线下</a:t>
            </a:r>
            <a:r>
              <a:rPr lang="en-US" altLang="zh-CN" sz="1000" dirty="0">
                <a:latin typeface="幼圆" charset="0"/>
                <a:ea typeface="幼圆" charset="0"/>
                <a:cs typeface="幼圆" charset="0"/>
              </a:rPr>
              <a:t>6000</a:t>
            </a:r>
            <a:r>
              <a:rPr lang="zh-CN" altLang="en-US" sz="1000" dirty="0">
                <a:latin typeface="幼圆" charset="0"/>
                <a:ea typeface="幼圆" charset="0"/>
                <a:cs typeface="幼圆" charset="0"/>
              </a:rPr>
              <a:t>万商户提供智慧经营服务平台，作为一家技术和人工智能公司，通过“技术改变服务、智能提升营销”来帮助线下商户实现智慧经营，商户通过掌贝的线上智慧平台和线下智能</a:t>
            </a:r>
            <a:r>
              <a:rPr lang="en-US" altLang="zh-CN" sz="1000" dirty="0">
                <a:latin typeface="幼圆" charset="0"/>
                <a:ea typeface="幼圆" charset="0"/>
                <a:cs typeface="幼圆" charset="0"/>
              </a:rPr>
              <a:t>POS</a:t>
            </a:r>
            <a:r>
              <a:rPr lang="zh-CN" altLang="en-US" sz="1000" dirty="0">
                <a:latin typeface="幼圆" charset="0"/>
                <a:ea typeface="幼圆" charset="0"/>
                <a:cs typeface="幼圆" charset="0"/>
              </a:rPr>
              <a:t>等硬件实现线上线下的一体化管理</a:t>
            </a:r>
            <a:r>
              <a:rPr lang="zh-CN" altLang="en-US" sz="1000" dirty="0" smtClean="0">
                <a:latin typeface="幼圆" charset="0"/>
                <a:ea typeface="幼圆" charset="0"/>
                <a:cs typeface="幼圆" charset="0"/>
              </a:rPr>
              <a:t>。</a:t>
            </a:r>
          </a:p>
          <a:p>
            <a:pPr>
              <a:lnSpc>
                <a:spcPct val="150000"/>
              </a:lnSpc>
            </a:pPr>
            <a:endParaRPr lang="zh-CN" altLang="en-US" sz="1000" dirty="0">
              <a:latin typeface="幼圆" charset="0"/>
              <a:ea typeface="幼圆" charset="0"/>
              <a:cs typeface="幼圆" charset="0"/>
            </a:endParaRPr>
          </a:p>
          <a:p>
            <a:pPr>
              <a:lnSpc>
                <a:spcPct val="150000"/>
              </a:lnSpc>
            </a:pPr>
            <a:r>
              <a:rPr lang="zh-CN" altLang="en-US" sz="1000" dirty="0" smtClean="0">
                <a:latin typeface="幼圆" charset="0"/>
                <a:ea typeface="幼圆" charset="0"/>
                <a:cs typeface="幼圆" charset="0"/>
              </a:rPr>
              <a:t>掌贝</a:t>
            </a:r>
            <a:r>
              <a:rPr lang="zh-CN" altLang="en-US" sz="1000" dirty="0">
                <a:latin typeface="幼圆" charset="0"/>
                <a:ea typeface="幼圆" charset="0"/>
                <a:cs typeface="幼圆" charset="0"/>
              </a:rPr>
              <a:t>也是目前全国唯一的全业务的</a:t>
            </a:r>
            <a:r>
              <a:rPr lang="en-US" altLang="zh-CN" sz="1000" dirty="0">
                <a:latin typeface="幼圆" charset="0"/>
                <a:ea typeface="幼圆" charset="0"/>
                <a:cs typeface="幼圆" charset="0"/>
              </a:rPr>
              <a:t>O2O</a:t>
            </a:r>
            <a:r>
              <a:rPr lang="zh-CN" altLang="en-US" sz="1000" dirty="0">
                <a:latin typeface="幼圆" charset="0"/>
                <a:ea typeface="幼圆" charset="0"/>
                <a:cs typeface="幼圆" charset="0"/>
              </a:rPr>
              <a:t>平台，帮助商户</a:t>
            </a:r>
            <a:r>
              <a:rPr lang="zh-CN" altLang="en-US" sz="1000" dirty="0" smtClean="0">
                <a:latin typeface="幼圆" charset="0"/>
                <a:ea typeface="幼圆" charset="0"/>
                <a:cs typeface="幼圆" charset="0"/>
              </a:rPr>
              <a:t>一站式地解决</a:t>
            </a:r>
            <a:r>
              <a:rPr lang="zh-CN" altLang="en-US" sz="1000" dirty="0">
                <a:latin typeface="幼圆" charset="0"/>
                <a:ea typeface="幼圆" charset="0"/>
                <a:cs typeface="幼圆" charset="0"/>
              </a:rPr>
              <a:t>融合支付、卡券管理、融合团购、融合外卖、智能</a:t>
            </a:r>
            <a:r>
              <a:rPr lang="en-US" altLang="zh-CN" sz="1000" dirty="0">
                <a:latin typeface="幼圆" charset="0"/>
                <a:ea typeface="幼圆" charset="0"/>
                <a:cs typeface="幼圆" charset="0"/>
              </a:rPr>
              <a:t>CRM</a:t>
            </a:r>
            <a:r>
              <a:rPr lang="zh-CN" altLang="en-US" sz="1000" dirty="0">
                <a:latin typeface="幼圆" charset="0"/>
                <a:ea typeface="幼圆" charset="0"/>
                <a:cs typeface="幼圆" charset="0"/>
              </a:rPr>
              <a:t>和全场景营销等门店</a:t>
            </a:r>
            <a:r>
              <a:rPr lang="zh-CN" altLang="en-US" sz="1000" dirty="0" smtClean="0">
                <a:latin typeface="幼圆" charset="0"/>
                <a:ea typeface="幼圆" charset="0"/>
                <a:cs typeface="幼圆" charset="0"/>
              </a:rPr>
              <a:t>管理。由此帮助门店提高服务</a:t>
            </a:r>
            <a:r>
              <a:rPr lang="zh-CN" altLang="en-US" sz="1000" dirty="0">
                <a:latin typeface="幼圆" charset="0"/>
                <a:ea typeface="幼圆" charset="0"/>
                <a:cs typeface="幼圆" charset="0"/>
              </a:rPr>
              <a:t>效率节约成本，还帮商户连接自己的消费者、沉淀粉丝会员，并通过大数据分析帮助商户做个性化、精准化、社交化和自动化的智能营销，增加营业收入</a:t>
            </a:r>
            <a:r>
              <a:rPr lang="zh-CN" altLang="en-US" sz="1000" dirty="0" smtClean="0">
                <a:latin typeface="幼圆" charset="0"/>
                <a:ea typeface="幼圆" charset="0"/>
                <a:cs typeface="幼圆" charset="0"/>
              </a:rPr>
              <a:t>。</a:t>
            </a:r>
          </a:p>
          <a:p>
            <a:pPr>
              <a:lnSpc>
                <a:spcPct val="150000"/>
              </a:lnSpc>
            </a:pPr>
            <a:endParaRPr lang="zh-CN" altLang="en-US" sz="1000" dirty="0">
              <a:latin typeface="幼圆" charset="0"/>
              <a:ea typeface="幼圆" charset="0"/>
              <a:cs typeface="幼圆" charset="0"/>
            </a:endParaRPr>
          </a:p>
          <a:p>
            <a:pPr>
              <a:lnSpc>
                <a:spcPct val="150000"/>
              </a:lnSpc>
            </a:pPr>
            <a:r>
              <a:rPr lang="zh-CN" altLang="en-US" sz="1000" dirty="0">
                <a:latin typeface="幼圆" charset="0"/>
                <a:ea typeface="幼圆" charset="0"/>
                <a:cs typeface="幼圆" charset="0"/>
              </a:rPr>
              <a:t>掌贝提供智慧餐厅、智慧零售、智慧酒店、智慧商圈、智慧景区等在内的全行业智慧解决方案，为传统行业店铺互联网</a:t>
            </a:r>
            <a:r>
              <a:rPr lang="en-US" altLang="zh-CN" sz="1000" dirty="0">
                <a:latin typeface="幼圆" charset="0"/>
                <a:ea typeface="幼圆" charset="0"/>
                <a:cs typeface="幼圆" charset="0"/>
              </a:rPr>
              <a:t>+</a:t>
            </a:r>
            <a:r>
              <a:rPr lang="zh-CN" altLang="en-US" sz="1000" dirty="0">
                <a:latin typeface="幼圆" charset="0"/>
                <a:ea typeface="幼圆" charset="0"/>
                <a:cs typeface="幼圆" charset="0"/>
              </a:rPr>
              <a:t>升级提供一站式的服务。</a:t>
            </a:r>
          </a:p>
        </p:txBody>
      </p:sp>
      <p:pic>
        <p:nvPicPr>
          <p:cNvPr id="3" name="图片 2"/>
          <p:cNvPicPr>
            <a:picLocks noChangeAspect="1"/>
          </p:cNvPicPr>
          <p:nvPr/>
        </p:nvPicPr>
        <p:blipFill rotWithShape="1">
          <a:blip r:embed="rId3" cstate="print"/>
          <a:srcRect t="43191"/>
          <a:stretch/>
        </p:blipFill>
        <p:spPr>
          <a:xfrm>
            <a:off x="5219603" y="2266580"/>
            <a:ext cx="3168821" cy="1961354"/>
          </a:xfrm>
          <a:prstGeom prst="rect">
            <a:avLst/>
          </a:prstGeom>
        </p:spPr>
      </p:pic>
      <p:pic>
        <p:nvPicPr>
          <p:cNvPr id="2" name="图片 1" descr="掌贝"/>
          <p:cNvPicPr>
            <a:picLocks noChangeAspect="1"/>
          </p:cNvPicPr>
          <p:nvPr/>
        </p:nvPicPr>
        <p:blipFill>
          <a:blip r:embed="rId4" cstate="print"/>
          <a:stretch>
            <a:fillRect/>
          </a:stretch>
        </p:blipFill>
        <p:spPr>
          <a:xfrm>
            <a:off x="5220072" y="826420"/>
            <a:ext cx="3168369" cy="2048205"/>
          </a:xfrm>
          <a:prstGeom prst="rect">
            <a:avLst/>
          </a:prstGeom>
          <a:solidFill>
            <a:schemeClr val="lt1"/>
          </a:solidFill>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p:cNvPicPr>
            <a:picLocks noChangeAspect="1"/>
          </p:cNvPicPr>
          <p:nvPr/>
        </p:nvPicPr>
        <p:blipFill>
          <a:blip r:embed="rId3"/>
          <a:stretch>
            <a:fillRect/>
          </a:stretch>
        </p:blipFill>
        <p:spPr>
          <a:xfrm>
            <a:off x="7194588" y="2074020"/>
            <a:ext cx="1409860" cy="929778"/>
          </a:xfrm>
          <a:prstGeom prst="rect">
            <a:avLst/>
          </a:prstGeom>
        </p:spPr>
      </p:pic>
      <p:pic>
        <p:nvPicPr>
          <p:cNvPr id="2" name="图片 1"/>
          <p:cNvPicPr>
            <a:picLocks noChangeAspect="1"/>
          </p:cNvPicPr>
          <p:nvPr/>
        </p:nvPicPr>
        <p:blipFill>
          <a:blip r:embed="rId4" cstate="print"/>
          <a:stretch>
            <a:fillRect/>
          </a:stretch>
        </p:blipFill>
        <p:spPr>
          <a:xfrm>
            <a:off x="3948113" y="1419622"/>
            <a:ext cx="1440000" cy="583283"/>
          </a:xfrm>
          <a:prstGeom prst="rect">
            <a:avLst/>
          </a:prstGeom>
          <a:ln>
            <a:noFill/>
          </a:ln>
        </p:spPr>
      </p:pic>
      <p:pic>
        <p:nvPicPr>
          <p:cNvPr id="5" name="图片 4"/>
          <p:cNvPicPr>
            <a:picLocks noChangeAspect="1"/>
          </p:cNvPicPr>
          <p:nvPr/>
        </p:nvPicPr>
        <p:blipFill>
          <a:blip r:embed="rId5" cstate="print"/>
          <a:stretch>
            <a:fillRect/>
          </a:stretch>
        </p:blipFill>
        <p:spPr>
          <a:xfrm>
            <a:off x="7193034" y="1419622"/>
            <a:ext cx="1440000" cy="509616"/>
          </a:xfrm>
          <a:prstGeom prst="rect">
            <a:avLst/>
          </a:prstGeom>
          <a:ln>
            <a:noFill/>
          </a:ln>
        </p:spPr>
      </p:pic>
      <p:pic>
        <p:nvPicPr>
          <p:cNvPr id="9" name="图片 8"/>
          <p:cNvPicPr>
            <a:picLocks noChangeAspect="1"/>
          </p:cNvPicPr>
          <p:nvPr/>
        </p:nvPicPr>
        <p:blipFill>
          <a:blip r:embed="rId6" cstate="print"/>
          <a:stretch>
            <a:fillRect/>
          </a:stretch>
        </p:blipFill>
        <p:spPr>
          <a:xfrm>
            <a:off x="5546404" y="2107107"/>
            <a:ext cx="1440000" cy="752675"/>
          </a:xfrm>
          <a:prstGeom prst="rect">
            <a:avLst/>
          </a:prstGeom>
          <a:ln>
            <a:noFill/>
          </a:ln>
        </p:spPr>
      </p:pic>
      <p:pic>
        <p:nvPicPr>
          <p:cNvPr id="10" name="图片 9"/>
          <p:cNvPicPr>
            <a:picLocks noChangeAspect="1"/>
          </p:cNvPicPr>
          <p:nvPr/>
        </p:nvPicPr>
        <p:blipFill>
          <a:blip r:embed="rId7" cstate="print"/>
          <a:stretch>
            <a:fillRect/>
          </a:stretch>
        </p:blipFill>
        <p:spPr>
          <a:xfrm>
            <a:off x="3923928" y="2136856"/>
            <a:ext cx="1440000" cy="537844"/>
          </a:xfrm>
          <a:prstGeom prst="rect">
            <a:avLst/>
          </a:prstGeom>
          <a:ln>
            <a:noFill/>
          </a:ln>
        </p:spPr>
      </p:pic>
      <p:pic>
        <p:nvPicPr>
          <p:cNvPr id="12" name="图片 11"/>
          <p:cNvPicPr>
            <a:picLocks noChangeAspect="1"/>
          </p:cNvPicPr>
          <p:nvPr/>
        </p:nvPicPr>
        <p:blipFill>
          <a:blip r:embed="rId8" cstate="print"/>
          <a:stretch>
            <a:fillRect/>
          </a:stretch>
        </p:blipFill>
        <p:spPr>
          <a:xfrm>
            <a:off x="5708531" y="3060351"/>
            <a:ext cx="1277873" cy="519511"/>
          </a:xfrm>
          <a:prstGeom prst="rect">
            <a:avLst/>
          </a:prstGeom>
          <a:ln>
            <a:noFill/>
          </a:ln>
        </p:spPr>
      </p:pic>
      <p:pic>
        <p:nvPicPr>
          <p:cNvPr id="13" name="图片 12"/>
          <p:cNvPicPr>
            <a:picLocks noChangeAspect="1"/>
          </p:cNvPicPr>
          <p:nvPr/>
        </p:nvPicPr>
        <p:blipFill>
          <a:blip r:embed="rId9" cstate="print"/>
          <a:stretch>
            <a:fillRect/>
          </a:stretch>
        </p:blipFill>
        <p:spPr>
          <a:xfrm>
            <a:off x="3948113" y="3005808"/>
            <a:ext cx="1440000" cy="622117"/>
          </a:xfrm>
          <a:prstGeom prst="rect">
            <a:avLst/>
          </a:prstGeom>
          <a:ln>
            <a:noFill/>
          </a:ln>
        </p:spPr>
      </p:pic>
      <p:pic>
        <p:nvPicPr>
          <p:cNvPr id="14" name="图片 13"/>
          <p:cNvPicPr>
            <a:picLocks noChangeAspect="1"/>
          </p:cNvPicPr>
          <p:nvPr/>
        </p:nvPicPr>
        <p:blipFill>
          <a:blip r:embed="rId10" cstate="print"/>
          <a:stretch>
            <a:fillRect/>
          </a:stretch>
        </p:blipFill>
        <p:spPr>
          <a:xfrm>
            <a:off x="7272082" y="2931790"/>
            <a:ext cx="1440000" cy="613791"/>
          </a:xfrm>
          <a:prstGeom prst="rect">
            <a:avLst/>
          </a:prstGeom>
          <a:ln>
            <a:noFill/>
          </a:ln>
        </p:spPr>
      </p:pic>
      <p:sp>
        <p:nvSpPr>
          <p:cNvPr id="11" name="矩形 10"/>
          <p:cNvSpPr/>
          <p:nvPr/>
        </p:nvSpPr>
        <p:spPr>
          <a:xfrm>
            <a:off x="614397" y="1416844"/>
            <a:ext cx="2659945" cy="830997"/>
          </a:xfrm>
          <a:prstGeom prst="rect">
            <a:avLst/>
          </a:prstGeom>
        </p:spPr>
        <p:txBody>
          <a:bodyPr wrap="square">
            <a:spAutoFit/>
          </a:bodyPr>
          <a:lstStyle/>
          <a:p>
            <a:r>
              <a:rPr lang="zh-CN" altLang="en-US" sz="1200" dirty="0" smtClean="0">
                <a:latin typeface="幼圆" charset="0"/>
                <a:ea typeface="幼圆" charset="0"/>
                <a:cs typeface="幼圆" charset="0"/>
              </a:rPr>
              <a:t>掌贝与微信支付、支付宝、银联；饿了么、百度外卖、美团外卖等三大外卖；新美大百度糯米等团购平台均达成战略合作关系。</a:t>
            </a:r>
          </a:p>
        </p:txBody>
      </p:sp>
      <p:sp>
        <p:nvSpPr>
          <p:cNvPr id="15" name="矩形 14"/>
          <p:cNvSpPr/>
          <p:nvPr/>
        </p:nvSpPr>
        <p:spPr>
          <a:xfrm>
            <a:off x="5796136" y="4013551"/>
            <a:ext cx="1832554" cy="276999"/>
          </a:xfrm>
          <a:prstGeom prst="rect">
            <a:avLst/>
          </a:prstGeom>
        </p:spPr>
        <p:txBody>
          <a:bodyPr wrap="square">
            <a:spAutoFit/>
          </a:bodyPr>
          <a:lstStyle/>
          <a:p>
            <a:r>
              <a:rPr lang="zh-CN" altLang="en-US" sz="1200" b="1" dirty="0" smtClean="0">
                <a:solidFill>
                  <a:schemeClr val="accent2">
                    <a:lumMod val="75000"/>
                  </a:schemeClr>
                </a:solidFill>
                <a:latin typeface="幼圆" charset="0"/>
                <a:ea typeface="幼圆" charset="0"/>
                <a:cs typeface="幼圆" charset="0"/>
              </a:rPr>
              <a:t>掌贝</a:t>
            </a:r>
            <a:r>
              <a:rPr lang="zh-CN" altLang="en-US" sz="1200" b="1" smtClean="0">
                <a:solidFill>
                  <a:schemeClr val="accent2">
                    <a:lumMod val="75000"/>
                  </a:schemeClr>
                </a:solidFill>
                <a:latin typeface="幼圆" charset="0"/>
                <a:ea typeface="幼圆" charset="0"/>
                <a:cs typeface="幼圆" charset="0"/>
              </a:rPr>
              <a:t>部分战略合作方</a:t>
            </a:r>
            <a:endParaRPr lang="zh-CN" altLang="en-US" sz="1200" b="1" dirty="0" smtClean="0">
              <a:solidFill>
                <a:schemeClr val="accent2">
                  <a:lumMod val="75000"/>
                </a:schemeClr>
              </a:solidFill>
              <a:latin typeface="幼圆" charset="0"/>
              <a:ea typeface="幼圆" charset="0"/>
              <a:cs typeface="幼圆" charset="0"/>
            </a:endParaRPr>
          </a:p>
        </p:txBody>
      </p:sp>
      <p:pic>
        <p:nvPicPr>
          <p:cNvPr id="18" name="图片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09601" y="1419622"/>
            <a:ext cx="1347107" cy="550879"/>
          </a:xfrm>
          <a:prstGeom prst="rect">
            <a:avLst/>
          </a:prstGeom>
        </p:spPr>
      </p:pic>
      <p:sp>
        <p:nvSpPr>
          <p:cNvPr id="19" name="矩形 18"/>
          <p:cNvSpPr/>
          <p:nvPr/>
        </p:nvSpPr>
        <p:spPr>
          <a:xfrm>
            <a:off x="614607" y="2532894"/>
            <a:ext cx="2659945" cy="1384995"/>
          </a:xfrm>
          <a:prstGeom prst="rect">
            <a:avLst/>
          </a:prstGeom>
        </p:spPr>
        <p:txBody>
          <a:bodyPr wrap="square">
            <a:spAutoFit/>
          </a:bodyPr>
          <a:lstStyle/>
          <a:p>
            <a:r>
              <a:rPr lang="zh-CN" altLang="en-US" sz="1200" dirty="0" smtClean="0">
                <a:latin typeface="幼圆" charset="0"/>
                <a:ea typeface="幼圆" charset="0"/>
                <a:cs typeface="幼圆" charset="0"/>
              </a:rPr>
              <a:t>通过与第三方深入合作，目前掌贝是</a:t>
            </a:r>
            <a:r>
              <a:rPr lang="zh-CN" altLang="en-US" sz="1200" b="1" dirty="0" smtClean="0">
                <a:solidFill>
                  <a:schemeClr val="accent2">
                    <a:lumMod val="75000"/>
                  </a:schemeClr>
                </a:solidFill>
                <a:latin typeface="幼圆" charset="0"/>
                <a:ea typeface="幼圆" charset="0"/>
                <a:cs typeface="幼圆" charset="0"/>
              </a:rPr>
              <a:t>唯一</a:t>
            </a:r>
            <a:r>
              <a:rPr lang="zh-CN" altLang="en-US" sz="1200" dirty="0" smtClean="0">
                <a:latin typeface="幼圆" charset="0"/>
                <a:ea typeface="幼圆" charset="0"/>
                <a:cs typeface="幼圆" charset="0"/>
              </a:rPr>
              <a:t>能同时支持微信支付、支付宝、银联刷卡收款、支持全外卖平台接单和数据管理、支持全团购平台核销和数据管理的融合性平台，为商户提升效率，减少人力，并实现数据的统一化管理和营销分析。</a:t>
            </a:r>
          </a:p>
        </p:txBody>
      </p:sp>
      <p:sp>
        <p:nvSpPr>
          <p:cNvPr id="16" name="文本框 15"/>
          <p:cNvSpPr txBox="1"/>
          <p:nvPr/>
        </p:nvSpPr>
        <p:spPr>
          <a:xfrm>
            <a:off x="238923" y="213631"/>
            <a:ext cx="2339102"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17</a:t>
            </a:r>
            <a:r>
              <a:rPr lang="zh-CN" altLang="en-US" sz="2100" b="1" dirty="0" smtClean="0">
                <a:solidFill>
                  <a:srgbClr val="0182F0"/>
                </a:solidFill>
                <a:latin typeface="幼圆" charset="0"/>
                <a:ea typeface="幼圆" charset="0"/>
                <a:cs typeface="幼圆" charset="0"/>
              </a:rPr>
              <a:t>、战略合作伙伴</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2837766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52"/>
          <p:cNvSpPr txBox="1"/>
          <p:nvPr/>
        </p:nvSpPr>
        <p:spPr>
          <a:xfrm>
            <a:off x="5076056" y="618138"/>
            <a:ext cx="3960440" cy="3970318"/>
          </a:xfrm>
          <a:prstGeom prst="rect">
            <a:avLst/>
          </a:prstGeom>
          <a:noFill/>
        </p:spPr>
        <p:txBody>
          <a:bodyPr wrap="square" rtlCol="0">
            <a:spAutoFit/>
          </a:bodyPr>
          <a:lstStyle/>
          <a:p>
            <a:pPr>
              <a:lnSpc>
                <a:spcPct val="150000"/>
              </a:lnSpc>
            </a:pPr>
            <a:r>
              <a:rPr lang="zh-CN" altLang="en-US" sz="1200" b="1" dirty="0" smtClean="0">
                <a:solidFill>
                  <a:schemeClr val="tx2">
                    <a:lumMod val="60000"/>
                    <a:lumOff val="40000"/>
                  </a:schemeClr>
                </a:solidFill>
                <a:latin typeface="幼圆" charset="0"/>
                <a:ea typeface="幼圆" charset="0"/>
                <a:cs typeface="幼圆" charset="0"/>
              </a:rPr>
              <a:t>掌贝全国服务商超过</a:t>
            </a:r>
            <a:r>
              <a:rPr lang="en-US" altLang="zh-CN" sz="1200" b="1" dirty="0" smtClean="0">
                <a:solidFill>
                  <a:schemeClr val="tx2">
                    <a:lumMod val="60000"/>
                    <a:lumOff val="40000"/>
                  </a:schemeClr>
                </a:solidFill>
                <a:latin typeface="幼圆" charset="0"/>
                <a:ea typeface="幼圆" charset="0"/>
                <a:cs typeface="幼圆" charset="0"/>
              </a:rPr>
              <a:t>300</a:t>
            </a:r>
            <a:r>
              <a:rPr lang="zh-CN" altLang="en-US" sz="1200" b="1" dirty="0" smtClean="0">
                <a:solidFill>
                  <a:schemeClr val="tx2">
                    <a:lumMod val="60000"/>
                    <a:lumOff val="40000"/>
                  </a:schemeClr>
                </a:solidFill>
                <a:latin typeface="幼圆" charset="0"/>
                <a:ea typeface="幼圆" charset="0"/>
                <a:cs typeface="幼圆" charset="0"/>
              </a:rPr>
              <a:t>家，覆盖全国</a:t>
            </a:r>
            <a:r>
              <a:rPr lang="en-US" altLang="zh-CN" sz="1200" b="1" dirty="0" smtClean="0">
                <a:solidFill>
                  <a:schemeClr val="tx2">
                    <a:lumMod val="60000"/>
                    <a:lumOff val="40000"/>
                  </a:schemeClr>
                </a:solidFill>
                <a:latin typeface="幼圆" charset="0"/>
                <a:ea typeface="幼圆" charset="0"/>
                <a:cs typeface="幼圆" charset="0"/>
              </a:rPr>
              <a:t>200</a:t>
            </a:r>
            <a:r>
              <a:rPr lang="zh-CN" altLang="en-US" sz="1200" b="1" dirty="0" smtClean="0">
                <a:solidFill>
                  <a:schemeClr val="tx2">
                    <a:lumMod val="60000"/>
                    <a:lumOff val="40000"/>
                  </a:schemeClr>
                </a:solidFill>
                <a:latin typeface="幼圆" charset="0"/>
                <a:ea typeface="幼圆" charset="0"/>
                <a:cs typeface="幼圆" charset="0"/>
              </a:rPr>
              <a:t>多个城市</a:t>
            </a:r>
          </a:p>
          <a:p>
            <a:pPr>
              <a:lnSpc>
                <a:spcPct val="150000"/>
              </a:lnSpc>
            </a:pPr>
            <a:endParaRPr lang="zh-CN" altLang="en-US" sz="1200" dirty="0" smtClean="0">
              <a:latin typeface="幼圆" charset="0"/>
              <a:ea typeface="幼圆" charset="0"/>
              <a:cs typeface="幼圆" charset="0"/>
            </a:endParaRPr>
          </a:p>
          <a:p>
            <a:pPr>
              <a:lnSpc>
                <a:spcPct val="150000"/>
              </a:lnSpc>
            </a:pPr>
            <a:r>
              <a:rPr lang="zh-CN" altLang="en-US" sz="1200" dirty="0" smtClean="0">
                <a:latin typeface="幼圆" charset="0"/>
                <a:ea typeface="幼圆" charset="0"/>
                <a:cs typeface="幼圆" charset="0"/>
              </a:rPr>
              <a:t>掌贝总部位于广州，目前已经在全国发展了</a:t>
            </a:r>
            <a:r>
              <a:rPr lang="en-US" altLang="zh-CN" sz="1200" dirty="0" smtClean="0">
                <a:latin typeface="幼圆" charset="0"/>
                <a:ea typeface="幼圆" charset="0"/>
                <a:cs typeface="幼圆" charset="0"/>
              </a:rPr>
              <a:t>300</a:t>
            </a:r>
            <a:r>
              <a:rPr lang="zh-CN" altLang="en-US" sz="1200" dirty="0" smtClean="0">
                <a:latin typeface="幼圆" charset="0"/>
                <a:ea typeface="幼圆" charset="0"/>
                <a:cs typeface="幼圆" charset="0"/>
              </a:rPr>
              <a:t>多家服务商，覆盖全国各大城市，为各地店铺及时提供智慧店铺解决方案。</a:t>
            </a:r>
          </a:p>
          <a:p>
            <a:pPr>
              <a:lnSpc>
                <a:spcPct val="150000"/>
              </a:lnSpc>
            </a:pPr>
            <a:endParaRPr lang="zh-CN" altLang="en-US" sz="1200" dirty="0">
              <a:latin typeface="幼圆" charset="0"/>
              <a:ea typeface="幼圆" charset="0"/>
              <a:cs typeface="幼圆" charset="0"/>
            </a:endParaRPr>
          </a:p>
          <a:p>
            <a:pPr>
              <a:lnSpc>
                <a:spcPct val="150000"/>
              </a:lnSpc>
            </a:pPr>
            <a:r>
              <a:rPr lang="zh-CN" altLang="en-US" sz="1200" dirty="0" smtClean="0">
                <a:latin typeface="幼圆" charset="0"/>
                <a:ea typeface="幼圆" charset="0"/>
                <a:cs typeface="幼圆" charset="0"/>
              </a:rPr>
              <a:t>掌贝总部为服务商提供技术及产品支持，同时提供市场营销、培训、品牌建设、运营策划等全方位支持，帮助服务商迅速开拓市场，并为商户提供优质的服务。</a:t>
            </a:r>
          </a:p>
          <a:p>
            <a:pPr>
              <a:lnSpc>
                <a:spcPct val="150000"/>
              </a:lnSpc>
            </a:pPr>
            <a:endParaRPr lang="zh-CN" altLang="en-US" sz="1200" dirty="0">
              <a:latin typeface="幼圆" charset="0"/>
              <a:ea typeface="幼圆" charset="0"/>
              <a:cs typeface="幼圆" charset="0"/>
            </a:endParaRPr>
          </a:p>
          <a:p>
            <a:pPr>
              <a:lnSpc>
                <a:spcPct val="150000"/>
              </a:lnSpc>
            </a:pPr>
            <a:r>
              <a:rPr lang="zh-CN" altLang="en-US" sz="1200" dirty="0">
                <a:latin typeface="幼圆" charset="0"/>
                <a:ea typeface="幼圆" charset="0"/>
                <a:cs typeface="幼圆" charset="0"/>
              </a:rPr>
              <a:t>凭借丰富的产品功能，一流的用户口碑将继续赢得市场，赢得用户，未来将继续为数</a:t>
            </a:r>
            <a:r>
              <a:rPr lang="zh-CN" altLang="en-US" sz="1200" dirty="0" smtClean="0">
                <a:latin typeface="幼圆" charset="0"/>
                <a:ea typeface="幼圆" charset="0"/>
                <a:cs typeface="幼圆" charset="0"/>
              </a:rPr>
              <a:t>以百万乃至千万计</a:t>
            </a:r>
            <a:r>
              <a:rPr lang="zh-CN" altLang="en-US" sz="1200" dirty="0">
                <a:latin typeface="幼圆" charset="0"/>
                <a:ea typeface="幼圆" charset="0"/>
                <a:cs typeface="幼圆" charset="0"/>
              </a:rPr>
              <a:t>的中国商家提供更多发展机遇。</a:t>
            </a:r>
          </a:p>
          <a:p>
            <a:pPr>
              <a:lnSpc>
                <a:spcPct val="150000"/>
              </a:lnSpc>
            </a:pPr>
            <a:endParaRPr lang="zh-CN" altLang="en-US" sz="1200" dirty="0">
              <a:latin typeface="幼圆" charset="0"/>
              <a:ea typeface="幼圆" charset="0"/>
              <a:cs typeface="幼圆" charset="0"/>
            </a:endParaRPr>
          </a:p>
        </p:txBody>
      </p:sp>
      <p:pic>
        <p:nvPicPr>
          <p:cNvPr id="14" name="图片 13" descr="111"/>
          <p:cNvPicPr>
            <a:picLocks noChangeAspect="1"/>
          </p:cNvPicPr>
          <p:nvPr/>
        </p:nvPicPr>
        <p:blipFill>
          <a:blip r:embed="rId3" cstate="print"/>
          <a:stretch>
            <a:fillRect/>
          </a:stretch>
        </p:blipFill>
        <p:spPr>
          <a:xfrm>
            <a:off x="199256" y="1059582"/>
            <a:ext cx="4876800" cy="2849245"/>
          </a:xfrm>
          <a:prstGeom prst="rect">
            <a:avLst/>
          </a:prstGeom>
        </p:spPr>
      </p:pic>
      <p:sp>
        <p:nvSpPr>
          <p:cNvPr id="9" name="矩形 8"/>
          <p:cNvSpPr/>
          <p:nvPr/>
        </p:nvSpPr>
        <p:spPr>
          <a:xfrm>
            <a:off x="1763688" y="4062239"/>
            <a:ext cx="1877437" cy="276999"/>
          </a:xfrm>
          <a:prstGeom prst="rect">
            <a:avLst/>
          </a:prstGeom>
        </p:spPr>
        <p:txBody>
          <a:bodyPr wrap="none">
            <a:spAutoFit/>
          </a:bodyPr>
          <a:lstStyle/>
          <a:p>
            <a:r>
              <a:rPr lang="zh-CN" altLang="en-US" sz="1200" b="1" dirty="0" smtClean="0">
                <a:latin typeface="幼圆" charset="0"/>
                <a:ea typeface="幼圆" charset="0"/>
                <a:cs typeface="幼圆" charset="0"/>
              </a:rPr>
              <a:t>掌贝全国服务商分布网点</a:t>
            </a:r>
            <a:endParaRPr lang="en-US" altLang="zh-CN" sz="1200" b="1" dirty="0">
              <a:latin typeface="幼圆" charset="0"/>
              <a:ea typeface="幼圆" charset="0"/>
              <a:cs typeface="幼圆" charset="0"/>
            </a:endParaRPr>
          </a:p>
        </p:txBody>
      </p:sp>
      <p:sp>
        <p:nvSpPr>
          <p:cNvPr id="6" name="文本框 5"/>
          <p:cNvSpPr txBox="1"/>
          <p:nvPr/>
        </p:nvSpPr>
        <p:spPr>
          <a:xfrm>
            <a:off x="238923" y="213631"/>
            <a:ext cx="1800493"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18</a:t>
            </a:r>
            <a:r>
              <a:rPr lang="zh-CN" altLang="en-US" sz="2100" b="1" dirty="0" smtClean="0">
                <a:solidFill>
                  <a:srgbClr val="0182F0"/>
                </a:solidFill>
                <a:latin typeface="幼圆" charset="0"/>
                <a:ea typeface="幼圆" charset="0"/>
                <a:cs typeface="幼圆" charset="0"/>
              </a:rPr>
              <a:t>、业务覆盖</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5004260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611560" y="1311166"/>
            <a:ext cx="7829893" cy="3348816"/>
          </a:xfrm>
          <a:prstGeom prst="roundRect">
            <a:avLst>
              <a:gd name="adj" fmla="val 4067"/>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dirty="0"/>
          </a:p>
        </p:txBody>
      </p:sp>
      <p:sp>
        <p:nvSpPr>
          <p:cNvPr id="2" name="文本框 1"/>
          <p:cNvSpPr txBox="1"/>
          <p:nvPr/>
        </p:nvSpPr>
        <p:spPr>
          <a:xfrm>
            <a:off x="437088" y="589821"/>
            <a:ext cx="7891117" cy="646331"/>
          </a:xfrm>
          <a:prstGeom prst="rect">
            <a:avLst/>
          </a:prstGeom>
          <a:noFill/>
        </p:spPr>
        <p:txBody>
          <a:bodyPr wrap="square" rtlCol="0">
            <a:spAutoFit/>
          </a:bodyPr>
          <a:lstStyle/>
          <a:p>
            <a:r>
              <a:rPr lang="zh-CN" altLang="en-US" sz="1200" dirty="0">
                <a:latin typeface="幼圆" charset="0"/>
                <a:ea typeface="幼圆" charset="0"/>
                <a:cs typeface="幼圆" charset="0"/>
              </a:rPr>
              <a:t>公司共有</a:t>
            </a:r>
            <a:r>
              <a:rPr lang="zh-CN" altLang="en-US" sz="1200" dirty="0" smtClean="0">
                <a:latin typeface="幼圆" charset="0"/>
                <a:ea typeface="幼圆" charset="0"/>
                <a:cs typeface="幼圆" charset="0"/>
              </a:rPr>
              <a:t>员工</a:t>
            </a:r>
            <a:r>
              <a:rPr lang="en-US" altLang="zh-CN" sz="1200" b="1" dirty="0">
                <a:solidFill>
                  <a:srgbClr val="0182F0"/>
                </a:solidFill>
                <a:latin typeface="幼圆" charset="0"/>
                <a:ea typeface="幼圆" charset="0"/>
                <a:cs typeface="幼圆" charset="0"/>
              </a:rPr>
              <a:t>400</a:t>
            </a:r>
            <a:r>
              <a:rPr lang="zh-CN" altLang="en-US" sz="1200" b="1" dirty="0">
                <a:solidFill>
                  <a:srgbClr val="0182F0"/>
                </a:solidFill>
                <a:latin typeface="幼圆" charset="0"/>
                <a:ea typeface="幼圆" charset="0"/>
                <a:cs typeface="幼圆" charset="0"/>
              </a:rPr>
              <a:t>多人</a:t>
            </a:r>
            <a:r>
              <a:rPr lang="zh-CN" altLang="en-US" sz="1200" dirty="0">
                <a:latin typeface="幼圆" charset="0"/>
                <a:ea typeface="幼圆" charset="0"/>
                <a:cs typeface="幼圆" charset="0"/>
              </a:rPr>
              <a:t>，</a:t>
            </a:r>
            <a:r>
              <a:rPr lang="zh-CN" altLang="en-US" sz="1200" b="1" dirty="0">
                <a:solidFill>
                  <a:srgbClr val="0182F0"/>
                </a:solidFill>
                <a:latin typeface="幼圆" charset="0"/>
                <a:ea typeface="幼圆" charset="0"/>
                <a:cs typeface="幼圆" charset="0"/>
              </a:rPr>
              <a:t>总部位于广州</a:t>
            </a:r>
            <a:r>
              <a:rPr lang="zh-CN" altLang="en-US" sz="1200" dirty="0">
                <a:latin typeface="幼圆" charset="0"/>
                <a:ea typeface="幼圆" charset="0"/>
                <a:cs typeface="幼圆" charset="0"/>
              </a:rPr>
              <a:t>，</a:t>
            </a:r>
            <a:r>
              <a:rPr lang="zh-CN" altLang="en-US" sz="1200" dirty="0" smtClean="0">
                <a:latin typeface="幼圆" charset="0"/>
                <a:ea typeface="幼圆" charset="0"/>
                <a:cs typeface="幼圆" charset="0"/>
              </a:rPr>
              <a:t>包括总部</a:t>
            </a:r>
            <a:r>
              <a:rPr lang="zh-CN" altLang="en-US" sz="1200" dirty="0">
                <a:latin typeface="幼圆" charset="0"/>
                <a:ea typeface="幼圆" charset="0"/>
                <a:cs typeface="幼圆" charset="0"/>
              </a:rPr>
              <a:t>掌贝大厦</a:t>
            </a:r>
            <a:r>
              <a:rPr lang="zh-CN" altLang="en-US" sz="1200" dirty="0" smtClean="0">
                <a:latin typeface="幼圆" charset="0"/>
                <a:ea typeface="幼圆" charset="0"/>
                <a:cs typeface="幼圆" charset="0"/>
              </a:rPr>
              <a:t>和</a:t>
            </a:r>
            <a:r>
              <a:rPr lang="zh-CN" altLang="en-US" sz="1200" dirty="0"/>
              <a:t>全国售后服务中心</a:t>
            </a:r>
            <a:r>
              <a:rPr lang="zh-CN" altLang="en-US" sz="1200" dirty="0" smtClean="0">
                <a:latin typeface="幼圆" charset="0"/>
                <a:ea typeface="幼圆" charset="0"/>
                <a:cs typeface="幼圆" charset="0"/>
              </a:rPr>
              <a:t>大厦、全国培训中心和体验餐厅大厦、掌贝品牌营销中心大厦等</a:t>
            </a:r>
            <a:r>
              <a:rPr lang="zh-CN" altLang="en-US" sz="1200" b="1" dirty="0" smtClean="0">
                <a:solidFill>
                  <a:srgbClr val="0182F0"/>
                </a:solidFill>
                <a:latin typeface="幼圆" charset="0"/>
                <a:ea typeface="幼圆" charset="0"/>
                <a:cs typeface="幼圆" charset="0"/>
              </a:rPr>
              <a:t>四栋</a:t>
            </a:r>
            <a:r>
              <a:rPr lang="zh-CN" altLang="en-US" sz="1200" dirty="0" smtClean="0">
                <a:latin typeface="幼圆" charset="0"/>
                <a:ea typeface="幼圆" charset="0"/>
                <a:cs typeface="幼圆" charset="0"/>
              </a:rPr>
              <a:t>大楼。研发</a:t>
            </a:r>
            <a:r>
              <a:rPr lang="zh-CN" altLang="en-US" sz="1200" dirty="0">
                <a:latin typeface="幼圆" charset="0"/>
                <a:ea typeface="幼圆" charset="0"/>
                <a:cs typeface="幼圆" charset="0"/>
              </a:rPr>
              <a:t>中心位于</a:t>
            </a:r>
            <a:r>
              <a:rPr lang="zh-CN" altLang="en-US" sz="1200" b="1" dirty="0">
                <a:solidFill>
                  <a:srgbClr val="0182F0"/>
                </a:solidFill>
                <a:latin typeface="幼圆" charset="0"/>
                <a:ea typeface="幼圆" charset="0"/>
                <a:cs typeface="幼圆" charset="0"/>
              </a:rPr>
              <a:t>深圳</a:t>
            </a:r>
            <a:r>
              <a:rPr lang="zh-CN" altLang="en-US" sz="1200" b="1" dirty="0" smtClean="0">
                <a:solidFill>
                  <a:srgbClr val="0182F0"/>
                </a:solidFill>
                <a:latin typeface="幼圆" charset="0"/>
                <a:ea typeface="幼圆" charset="0"/>
                <a:cs typeface="幼圆" charset="0"/>
              </a:rPr>
              <a:t>，</a:t>
            </a:r>
            <a:r>
              <a:rPr lang="zh-CN" altLang="en-US" sz="1200" b="1" dirty="0" smtClean="0">
                <a:latin typeface="幼圆" charset="0"/>
                <a:ea typeface="幼圆" charset="0"/>
                <a:cs typeface="幼圆" charset="0"/>
              </a:rPr>
              <a:t>在</a:t>
            </a:r>
            <a:r>
              <a:rPr lang="zh-CN" altLang="en-US" sz="1200" b="1" dirty="0" smtClean="0">
                <a:solidFill>
                  <a:srgbClr val="0182F0"/>
                </a:solidFill>
                <a:latin typeface="幼圆" charset="0"/>
                <a:ea typeface="幼圆" charset="0"/>
                <a:cs typeface="幼圆" charset="0"/>
              </a:rPr>
              <a:t>北京</a:t>
            </a:r>
            <a:r>
              <a:rPr lang="zh-CN" altLang="en-US" sz="1200" b="1" dirty="0">
                <a:solidFill>
                  <a:srgbClr val="0182F0"/>
                </a:solidFill>
                <a:latin typeface="幼圆" charset="0"/>
                <a:ea typeface="幼圆" charset="0"/>
                <a:cs typeface="幼圆" charset="0"/>
              </a:rPr>
              <a:t>、上海</a:t>
            </a:r>
            <a:r>
              <a:rPr lang="zh-CN" altLang="en-US" sz="1200" b="1" dirty="0" smtClean="0">
                <a:solidFill>
                  <a:srgbClr val="0182F0"/>
                </a:solidFill>
                <a:latin typeface="幼圆" charset="0"/>
                <a:ea typeface="幼圆" charset="0"/>
                <a:cs typeface="幼圆" charset="0"/>
              </a:rPr>
              <a:t>、广州、深圳</a:t>
            </a:r>
            <a:r>
              <a:rPr lang="zh-CN" altLang="en-US" sz="1200" b="1" dirty="0">
                <a:solidFill>
                  <a:srgbClr val="0182F0"/>
                </a:solidFill>
                <a:latin typeface="幼圆" charset="0"/>
                <a:ea typeface="幼圆" charset="0"/>
                <a:cs typeface="幼圆" charset="0"/>
              </a:rPr>
              <a:t>、东莞、</a:t>
            </a:r>
            <a:r>
              <a:rPr lang="zh-CN" altLang="en-US" sz="1200" b="1" dirty="0" smtClean="0">
                <a:solidFill>
                  <a:srgbClr val="0182F0"/>
                </a:solidFill>
                <a:latin typeface="幼圆" charset="0"/>
                <a:ea typeface="幼圆" charset="0"/>
                <a:cs typeface="幼圆" charset="0"/>
              </a:rPr>
              <a:t>佛山、长沙、成都、武汉</a:t>
            </a:r>
            <a:r>
              <a:rPr lang="zh-CN" altLang="en-US" sz="1200" dirty="0" smtClean="0">
                <a:latin typeface="幼圆" charset="0"/>
                <a:ea typeface="幼圆" charset="0"/>
                <a:cs typeface="幼圆" charset="0"/>
              </a:rPr>
              <a:t>等</a:t>
            </a:r>
            <a:r>
              <a:rPr lang="zh-CN" altLang="en-US" sz="1200" dirty="0">
                <a:latin typeface="幼圆" charset="0"/>
                <a:ea typeface="幼圆" charset="0"/>
                <a:cs typeface="幼圆" charset="0"/>
              </a:rPr>
              <a:t>多地均</a:t>
            </a:r>
            <a:r>
              <a:rPr lang="zh-CN" altLang="en-US" sz="1200" dirty="0" smtClean="0">
                <a:latin typeface="幼圆" charset="0"/>
                <a:ea typeface="幼圆" charset="0"/>
                <a:cs typeface="幼圆" charset="0"/>
              </a:rPr>
              <a:t>设有营销中心，</a:t>
            </a:r>
            <a:r>
              <a:rPr lang="zh-CN" altLang="en-US" sz="1200" dirty="0">
                <a:latin typeface="幼圆" charset="0"/>
                <a:ea typeface="幼圆" charset="0"/>
                <a:cs typeface="幼圆" charset="0"/>
              </a:rPr>
              <a:t>并在全国</a:t>
            </a:r>
            <a:r>
              <a:rPr lang="zh-CN" altLang="en-US" sz="1200" b="1" dirty="0">
                <a:solidFill>
                  <a:srgbClr val="0182F0"/>
                </a:solidFill>
                <a:latin typeface="幼圆" charset="0"/>
                <a:ea typeface="幼圆" charset="0"/>
                <a:cs typeface="幼圆" charset="0"/>
              </a:rPr>
              <a:t>200多个城市</a:t>
            </a:r>
            <a:r>
              <a:rPr lang="zh-CN" altLang="en-US" sz="1200" dirty="0">
                <a:latin typeface="幼圆" charset="0"/>
                <a:ea typeface="幼圆" charset="0"/>
                <a:cs typeface="幼圆" charset="0"/>
              </a:rPr>
              <a:t>开展业务。</a:t>
            </a:r>
          </a:p>
        </p:txBody>
      </p:sp>
      <p:pic>
        <p:nvPicPr>
          <p:cNvPr id="6" name="图片 5"/>
          <p:cNvPicPr>
            <a:picLocks noChangeAspect="1"/>
          </p:cNvPicPr>
          <p:nvPr/>
        </p:nvPicPr>
        <p:blipFill>
          <a:blip r:embed="rId3" cstate="print"/>
          <a:stretch>
            <a:fillRect/>
          </a:stretch>
        </p:blipFill>
        <p:spPr>
          <a:xfrm>
            <a:off x="3917137" y="1516834"/>
            <a:ext cx="1872000" cy="1386667"/>
          </a:xfrm>
          <a:prstGeom prst="rect">
            <a:avLst/>
          </a:prstGeom>
          <a:ln>
            <a:solidFill>
              <a:schemeClr val="bg1">
                <a:lumMod val="75000"/>
              </a:schemeClr>
            </a:solidFill>
          </a:ln>
        </p:spPr>
      </p:pic>
      <p:pic>
        <p:nvPicPr>
          <p:cNvPr id="9" name="图片 8"/>
          <p:cNvPicPr>
            <a:picLocks noChangeAspect="1"/>
          </p:cNvPicPr>
          <p:nvPr/>
        </p:nvPicPr>
        <p:blipFill>
          <a:blip r:embed="rId4" cstate="print"/>
          <a:stretch>
            <a:fillRect/>
          </a:stretch>
        </p:blipFill>
        <p:spPr>
          <a:xfrm>
            <a:off x="6425437" y="1516834"/>
            <a:ext cx="1872000" cy="1386667"/>
          </a:xfrm>
          <a:prstGeom prst="rect">
            <a:avLst/>
          </a:prstGeom>
          <a:ln>
            <a:solidFill>
              <a:schemeClr val="bg1">
                <a:lumMod val="75000"/>
              </a:schemeClr>
            </a:solidFill>
          </a:ln>
        </p:spPr>
      </p:pic>
      <p:pic>
        <p:nvPicPr>
          <p:cNvPr id="14" name="图片 13"/>
          <p:cNvPicPr>
            <a:picLocks noChangeAspect="1"/>
          </p:cNvPicPr>
          <p:nvPr/>
        </p:nvPicPr>
        <p:blipFill>
          <a:blip r:embed="rId5" cstate="print"/>
          <a:stretch>
            <a:fillRect/>
          </a:stretch>
        </p:blipFill>
        <p:spPr>
          <a:xfrm>
            <a:off x="3919944" y="3075805"/>
            <a:ext cx="1872000" cy="1248000"/>
          </a:xfrm>
          <a:prstGeom prst="rect">
            <a:avLst/>
          </a:prstGeom>
          <a:ln>
            <a:solidFill>
              <a:schemeClr val="bg1">
                <a:lumMod val="75000"/>
              </a:schemeClr>
            </a:solidFill>
          </a:ln>
        </p:spPr>
      </p:pic>
      <p:sp>
        <p:nvSpPr>
          <p:cNvPr id="16" name="文本框 15"/>
          <p:cNvSpPr txBox="1"/>
          <p:nvPr/>
        </p:nvSpPr>
        <p:spPr>
          <a:xfrm>
            <a:off x="729986" y="3191412"/>
            <a:ext cx="369332" cy="900856"/>
          </a:xfrm>
          <a:prstGeom prst="rect">
            <a:avLst/>
          </a:prstGeom>
          <a:noFill/>
          <a:ln>
            <a:solidFill>
              <a:schemeClr val="bg1">
                <a:lumMod val="85000"/>
              </a:schemeClr>
            </a:solidFill>
          </a:ln>
        </p:spPr>
        <p:txBody>
          <a:bodyPr vert="eaVert" wrap="square" rtlCol="0">
            <a:spAutoFit/>
          </a:bodyPr>
          <a:lstStyle/>
          <a:p>
            <a:r>
              <a:rPr lang="zh-CN" altLang="en-US" sz="1200" dirty="0" smtClean="0">
                <a:latin typeface="幼圆" charset="0"/>
                <a:ea typeface="幼圆" charset="0"/>
                <a:cs typeface="幼圆" charset="0"/>
              </a:rPr>
              <a:t>深圳分公司</a:t>
            </a:r>
            <a:endParaRPr lang="zh-CN" altLang="en-US" sz="1200" dirty="0">
              <a:latin typeface="幼圆" charset="0"/>
              <a:ea typeface="幼圆" charset="0"/>
              <a:cs typeface="幼圆" charset="0"/>
            </a:endParaRPr>
          </a:p>
        </p:txBody>
      </p:sp>
      <p:sp>
        <p:nvSpPr>
          <p:cNvPr id="17" name="文本框 16"/>
          <p:cNvSpPr txBox="1"/>
          <p:nvPr/>
        </p:nvSpPr>
        <p:spPr>
          <a:xfrm>
            <a:off x="729986" y="1491630"/>
            <a:ext cx="369332" cy="1559726"/>
          </a:xfrm>
          <a:prstGeom prst="rect">
            <a:avLst/>
          </a:prstGeom>
          <a:solidFill>
            <a:schemeClr val="bg1">
              <a:lumMod val="95000"/>
            </a:schemeClr>
          </a:solidFill>
          <a:ln>
            <a:solidFill>
              <a:schemeClr val="bg1">
                <a:lumMod val="85000"/>
              </a:schemeClr>
            </a:solidFill>
          </a:ln>
        </p:spPr>
        <p:txBody>
          <a:bodyPr vert="eaVert" wrap="square" rtlCol="0">
            <a:spAutoFit/>
          </a:bodyPr>
          <a:lstStyle/>
          <a:p>
            <a:r>
              <a:rPr lang="zh-CN" altLang="en-US" sz="1200" dirty="0">
                <a:latin typeface="幼圆" charset="0"/>
                <a:ea typeface="幼圆" charset="0"/>
                <a:cs typeface="幼圆" charset="0"/>
              </a:rPr>
              <a:t>广州总部・</a:t>
            </a:r>
            <a:r>
              <a:rPr lang="zh-CN" altLang="en-US" sz="1200" dirty="0" smtClean="0">
                <a:latin typeface="幼圆" charset="0"/>
                <a:ea typeface="幼圆" charset="0"/>
                <a:cs typeface="幼圆" charset="0"/>
              </a:rPr>
              <a:t>掌贝大厦</a:t>
            </a:r>
          </a:p>
        </p:txBody>
      </p:sp>
      <p:sp>
        <p:nvSpPr>
          <p:cNvPr id="21" name="文本框 20"/>
          <p:cNvSpPr txBox="1"/>
          <p:nvPr/>
        </p:nvSpPr>
        <p:spPr>
          <a:xfrm>
            <a:off x="3917137" y="4376803"/>
            <a:ext cx="1996853" cy="246221"/>
          </a:xfrm>
          <a:prstGeom prst="rect">
            <a:avLst/>
          </a:prstGeom>
          <a:noFill/>
        </p:spPr>
        <p:txBody>
          <a:bodyPr wrap="square" rtlCol="0">
            <a:spAutoFit/>
          </a:bodyPr>
          <a:lstStyle/>
          <a:p>
            <a:r>
              <a:rPr lang="zh-CN" altLang="en-US" sz="1000" b="1" dirty="0" smtClean="0">
                <a:solidFill>
                  <a:srgbClr val="0182F0"/>
                </a:solidFill>
                <a:latin typeface="幼圆" charset="0"/>
                <a:ea typeface="幼圆" charset="0"/>
                <a:cs typeface="幼圆" charset="0"/>
              </a:rPr>
              <a:t>总部与全国各地分公司</a:t>
            </a:r>
            <a:r>
              <a:rPr lang="en-US" altLang="zh-CN" sz="1000" b="1" dirty="0" smtClean="0">
                <a:solidFill>
                  <a:srgbClr val="0182F0"/>
                </a:solidFill>
                <a:latin typeface="幼圆" charset="0"/>
                <a:ea typeface="幼圆" charset="0"/>
                <a:cs typeface="幼圆" charset="0"/>
              </a:rPr>
              <a:t>……</a:t>
            </a:r>
            <a:endParaRPr lang="en-US" altLang="zh-CN" sz="1000" b="1" dirty="0">
              <a:solidFill>
                <a:srgbClr val="0182F0"/>
              </a:solidFill>
              <a:latin typeface="幼圆" charset="0"/>
              <a:ea typeface="幼圆" charset="0"/>
              <a:cs typeface="幼圆" charset="0"/>
            </a:endParaRPr>
          </a:p>
        </p:txBody>
      </p:sp>
      <p:pic>
        <p:nvPicPr>
          <p:cNvPr id="8" name="图片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96292" y="1516834"/>
            <a:ext cx="2084545" cy="1386000"/>
          </a:xfrm>
          <a:prstGeom prst="rect">
            <a:avLst/>
          </a:prstGeom>
          <a:ln>
            <a:solidFill>
              <a:schemeClr val="bg1">
                <a:lumMod val="75000"/>
              </a:schemeClr>
            </a:solidFill>
          </a:ln>
        </p:spPr>
      </p:pic>
      <p:pic>
        <p:nvPicPr>
          <p:cNvPr id="12" name="图片 11"/>
          <p:cNvPicPr>
            <a:picLocks noChangeAspect="1"/>
          </p:cNvPicPr>
          <p:nvPr/>
        </p:nvPicPr>
        <p:blipFill rotWithShape="1">
          <a:blip r:embed="rId7">
            <a:extLst>
              <a:ext uri="{28A0092B-C50C-407E-A947-70E740481C1C}">
                <a14:useLocalDpi xmlns:a14="http://schemas.microsoft.com/office/drawing/2010/main" val="0"/>
              </a:ext>
            </a:extLst>
          </a:blip>
          <a:srcRect l="16442" t="676" r="17544" b="1451"/>
          <a:stretch/>
        </p:blipFill>
        <p:spPr>
          <a:xfrm>
            <a:off x="6425437" y="3191412"/>
            <a:ext cx="1872000" cy="1061537"/>
          </a:xfrm>
          <a:prstGeom prst="rect">
            <a:avLst/>
          </a:prstGeom>
          <a:ln>
            <a:solidFill>
              <a:schemeClr val="bg1">
                <a:lumMod val="75000"/>
              </a:schemeClr>
            </a:solidFill>
          </a:ln>
        </p:spPr>
      </p:pic>
      <p:pic>
        <p:nvPicPr>
          <p:cNvPr id="24" name="图片 23"/>
          <p:cNvPicPr>
            <a:picLocks noChangeAspect="1"/>
          </p:cNvPicPr>
          <p:nvPr/>
        </p:nvPicPr>
        <p:blipFill rotWithShape="1">
          <a:blip r:embed="rId8" cstate="print">
            <a:extLst>
              <a:ext uri="{28A0092B-C50C-407E-A947-70E740481C1C}">
                <a14:useLocalDpi xmlns:a14="http://schemas.microsoft.com/office/drawing/2010/main" val="0"/>
              </a:ext>
            </a:extLst>
          </a:blip>
          <a:srcRect t="8752" b="4845"/>
          <a:stretch/>
        </p:blipFill>
        <p:spPr>
          <a:xfrm>
            <a:off x="1202051" y="3075805"/>
            <a:ext cx="2084400" cy="1250779"/>
          </a:xfrm>
          <a:prstGeom prst="rect">
            <a:avLst/>
          </a:prstGeom>
          <a:ln>
            <a:solidFill>
              <a:schemeClr val="bg1">
                <a:lumMod val="75000"/>
              </a:schemeClr>
            </a:solidFill>
          </a:ln>
        </p:spPr>
      </p:pic>
      <p:sp>
        <p:nvSpPr>
          <p:cNvPr id="25" name="文本框 24"/>
          <p:cNvSpPr txBox="1"/>
          <p:nvPr/>
        </p:nvSpPr>
        <p:spPr>
          <a:xfrm>
            <a:off x="3407299" y="1691476"/>
            <a:ext cx="369332" cy="1016781"/>
          </a:xfrm>
          <a:prstGeom prst="rect">
            <a:avLst/>
          </a:prstGeom>
          <a:solidFill>
            <a:schemeClr val="bg1">
              <a:lumMod val="95000"/>
            </a:schemeClr>
          </a:solidFill>
          <a:ln>
            <a:solidFill>
              <a:schemeClr val="bg1">
                <a:lumMod val="85000"/>
              </a:schemeClr>
            </a:solidFill>
          </a:ln>
        </p:spPr>
        <p:txBody>
          <a:bodyPr vert="eaVert" wrap="square" rtlCol="0">
            <a:spAutoFit/>
          </a:bodyPr>
          <a:lstStyle/>
          <a:p>
            <a:r>
              <a:rPr lang="zh-CN" altLang="en-US" sz="1200" dirty="0" smtClean="0">
                <a:latin typeface="幼圆" charset="0"/>
                <a:ea typeface="幼圆" charset="0"/>
                <a:cs typeface="幼圆" charset="0"/>
              </a:rPr>
              <a:t>上海营销中心</a:t>
            </a:r>
          </a:p>
        </p:txBody>
      </p:sp>
      <p:sp>
        <p:nvSpPr>
          <p:cNvPr id="26" name="文本框 25"/>
          <p:cNvSpPr txBox="1"/>
          <p:nvPr/>
        </p:nvSpPr>
        <p:spPr>
          <a:xfrm>
            <a:off x="3418531" y="3191413"/>
            <a:ext cx="369332" cy="1016781"/>
          </a:xfrm>
          <a:prstGeom prst="rect">
            <a:avLst/>
          </a:prstGeom>
          <a:solidFill>
            <a:schemeClr val="bg1">
              <a:lumMod val="95000"/>
            </a:schemeClr>
          </a:solidFill>
          <a:ln>
            <a:solidFill>
              <a:schemeClr val="bg1">
                <a:lumMod val="85000"/>
              </a:schemeClr>
            </a:solidFill>
          </a:ln>
        </p:spPr>
        <p:txBody>
          <a:bodyPr vert="eaVert" wrap="square" rtlCol="0">
            <a:spAutoFit/>
          </a:bodyPr>
          <a:lstStyle/>
          <a:p>
            <a:r>
              <a:rPr lang="zh-CN" altLang="en-US" sz="1200" smtClean="0">
                <a:latin typeface="幼圆" charset="0"/>
                <a:ea typeface="幼圆" charset="0"/>
                <a:cs typeface="幼圆" charset="0"/>
              </a:rPr>
              <a:t>北京营销中心</a:t>
            </a:r>
            <a:endParaRPr lang="zh-CN" altLang="en-US" sz="1200" dirty="0" smtClean="0">
              <a:latin typeface="幼圆" charset="0"/>
              <a:ea typeface="幼圆" charset="0"/>
              <a:cs typeface="幼圆" charset="0"/>
            </a:endParaRPr>
          </a:p>
        </p:txBody>
      </p:sp>
      <p:sp>
        <p:nvSpPr>
          <p:cNvPr id="27" name="文本框 26"/>
          <p:cNvSpPr txBox="1"/>
          <p:nvPr/>
        </p:nvSpPr>
        <p:spPr>
          <a:xfrm>
            <a:off x="5913990" y="1681560"/>
            <a:ext cx="369332" cy="1016781"/>
          </a:xfrm>
          <a:prstGeom prst="rect">
            <a:avLst/>
          </a:prstGeom>
          <a:solidFill>
            <a:schemeClr val="bg1">
              <a:lumMod val="95000"/>
            </a:schemeClr>
          </a:solidFill>
          <a:ln>
            <a:solidFill>
              <a:schemeClr val="bg1">
                <a:lumMod val="85000"/>
              </a:schemeClr>
            </a:solidFill>
          </a:ln>
        </p:spPr>
        <p:txBody>
          <a:bodyPr vert="eaVert" wrap="square" rtlCol="0">
            <a:spAutoFit/>
          </a:bodyPr>
          <a:lstStyle/>
          <a:p>
            <a:r>
              <a:rPr lang="zh-CN" altLang="en-US" sz="1200" dirty="0" smtClean="0">
                <a:latin typeface="幼圆" charset="0"/>
                <a:ea typeface="幼圆" charset="0"/>
                <a:cs typeface="幼圆" charset="0"/>
              </a:rPr>
              <a:t>成都营销中心</a:t>
            </a:r>
          </a:p>
        </p:txBody>
      </p:sp>
      <p:sp>
        <p:nvSpPr>
          <p:cNvPr id="28" name="文本框 27"/>
          <p:cNvSpPr txBox="1"/>
          <p:nvPr/>
        </p:nvSpPr>
        <p:spPr>
          <a:xfrm>
            <a:off x="5913990" y="3191414"/>
            <a:ext cx="369332" cy="1016781"/>
          </a:xfrm>
          <a:prstGeom prst="rect">
            <a:avLst/>
          </a:prstGeom>
          <a:solidFill>
            <a:schemeClr val="bg1">
              <a:lumMod val="95000"/>
            </a:schemeClr>
          </a:solidFill>
          <a:ln>
            <a:solidFill>
              <a:schemeClr val="bg1">
                <a:lumMod val="85000"/>
              </a:schemeClr>
            </a:solidFill>
          </a:ln>
        </p:spPr>
        <p:txBody>
          <a:bodyPr vert="eaVert" wrap="square" rtlCol="0">
            <a:spAutoFit/>
          </a:bodyPr>
          <a:lstStyle/>
          <a:p>
            <a:r>
              <a:rPr lang="zh-CN" altLang="en-US" sz="1200" dirty="0" smtClean="0">
                <a:latin typeface="幼圆" charset="0"/>
                <a:ea typeface="幼圆" charset="0"/>
                <a:cs typeface="幼圆" charset="0"/>
              </a:rPr>
              <a:t>东莞营销中心</a:t>
            </a:r>
          </a:p>
        </p:txBody>
      </p:sp>
      <p:sp>
        <p:nvSpPr>
          <p:cNvPr id="18" name="文本框 17"/>
          <p:cNvSpPr txBox="1"/>
          <p:nvPr/>
        </p:nvSpPr>
        <p:spPr>
          <a:xfrm>
            <a:off x="199071" y="174323"/>
            <a:ext cx="1800493" cy="415498"/>
          </a:xfrm>
          <a:prstGeom prst="rect">
            <a:avLst/>
          </a:prstGeom>
          <a:noFill/>
        </p:spPr>
        <p:txBody>
          <a:bodyPr wrap="none" rtlCol="0">
            <a:spAutoFit/>
          </a:bodyPr>
          <a:lstStyle/>
          <a:p>
            <a:pPr algn="just"/>
            <a:r>
              <a:rPr lang="en-US" altLang="zh-CN" sz="2100" b="1" dirty="0" smtClean="0">
                <a:solidFill>
                  <a:srgbClr val="0182F0"/>
                </a:solidFill>
                <a:latin typeface="幼圆" charset="0"/>
                <a:ea typeface="幼圆" charset="0"/>
                <a:cs typeface="幼圆" charset="0"/>
              </a:rPr>
              <a:t>19</a:t>
            </a:r>
            <a:r>
              <a:rPr lang="zh-CN" altLang="en-US" sz="2100" b="1" dirty="0" smtClean="0">
                <a:solidFill>
                  <a:srgbClr val="0182F0"/>
                </a:solidFill>
                <a:latin typeface="幼圆" charset="0"/>
                <a:ea typeface="幼圆" charset="0"/>
                <a:cs typeface="幼圆" charset="0"/>
              </a:rPr>
              <a:t>、公司规模</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42159133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l="-1000"/>
          </a:stretch>
        </a:blipFill>
        <a:effectLst/>
      </p:bgPr>
    </p:bg>
    <p:spTree>
      <p:nvGrpSpPr>
        <p:cNvPr id="1" name=""/>
        <p:cNvGrpSpPr/>
        <p:nvPr/>
      </p:nvGrpSpPr>
      <p:grpSpPr>
        <a:xfrm>
          <a:off x="0" y="0"/>
          <a:ext cx="0" cy="0"/>
          <a:chOff x="0" y="0"/>
          <a:chExt cx="0" cy="0"/>
        </a:xfrm>
      </p:grpSpPr>
      <p:cxnSp>
        <p:nvCxnSpPr>
          <p:cNvPr id="29" name="直接连接符 28"/>
          <p:cNvCxnSpPr/>
          <p:nvPr/>
        </p:nvCxnSpPr>
        <p:spPr>
          <a:xfrm flipV="1">
            <a:off x="820509" y="2470577"/>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610925" y="1750671"/>
            <a:ext cx="7791518" cy="1450796"/>
          </a:xfrm>
          <a:prstGeom prst="line">
            <a:avLst/>
          </a:prstGeom>
          <a:ln w="28575">
            <a:solidFill>
              <a:srgbClr val="B6B8C2"/>
            </a:soli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a:off x="2447709" y="27716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58" name="文本框 15"/>
          <p:cNvSpPr txBox="1"/>
          <p:nvPr/>
        </p:nvSpPr>
        <p:spPr>
          <a:xfrm>
            <a:off x="539552" y="2022889"/>
            <a:ext cx="812086" cy="46166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defRPr/>
            </a:pPr>
            <a:r>
              <a:rPr lang="en-US" altLang="zh-CN" sz="1200" b="1" kern="0" noProof="0" dirty="0" smtClean="0">
                <a:solidFill>
                  <a:srgbClr val="0182F0"/>
                </a:solidFill>
                <a:uLnTx/>
                <a:uFillTx/>
                <a:latin typeface="幼圆" charset="0"/>
                <a:ea typeface="幼圆" charset="0"/>
                <a:cs typeface="幼圆" charset="0"/>
                <a:sym typeface="+mn-ea"/>
              </a:rPr>
              <a:t>2012.09</a:t>
            </a:r>
            <a:r>
              <a:rPr lang="en-US" altLang="zh-CN" sz="1200" b="1" kern="0" noProof="0" dirty="0" smtClean="0">
                <a:solidFill>
                  <a:srgbClr val="0C6EB7"/>
                </a:solidFill>
                <a:uLnTx/>
                <a:uFillTx/>
                <a:latin typeface="幼圆" charset="0"/>
                <a:ea typeface="幼圆" charset="0"/>
                <a:cs typeface="幼圆" charset="0"/>
                <a:sym typeface="+mn-ea"/>
              </a:rPr>
              <a:t> </a:t>
            </a:r>
          </a:p>
          <a:p>
            <a:pPr marL="0" marR="0" lvl="0" indent="0" algn="just" defTabSz="914400" eaLnBrk="1" fontAlgn="auto" latinLnBrk="0" hangingPunct="1">
              <a:lnSpc>
                <a:spcPct val="100000"/>
              </a:lnSpc>
              <a:spcBef>
                <a:spcPts val="0"/>
              </a:spcBef>
              <a:spcAft>
                <a:spcPts val="0"/>
              </a:spcAft>
              <a:buClrTx/>
              <a:buSzTx/>
              <a:buFontTx/>
              <a:buNone/>
              <a:defRPr/>
            </a:pPr>
            <a:r>
              <a:rPr lang="zh-CN" altLang="en-US" sz="1200" kern="0" dirty="0" smtClean="0">
                <a:latin typeface="幼圆" charset="0"/>
                <a:ea typeface="幼圆" charset="0"/>
                <a:cs typeface="幼圆" charset="0"/>
                <a:sym typeface="+mn-ea"/>
              </a:rPr>
              <a:t>掌贝成立</a:t>
            </a:r>
          </a:p>
        </p:txBody>
      </p:sp>
      <p:cxnSp>
        <p:nvCxnSpPr>
          <p:cNvPr id="22" name="直接连接符 21"/>
          <p:cNvCxnSpPr/>
          <p:nvPr/>
        </p:nvCxnSpPr>
        <p:spPr>
          <a:xfrm flipV="1">
            <a:off x="1331042" y="3118912"/>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24" name="文本框 17"/>
          <p:cNvSpPr txBox="1"/>
          <p:nvPr/>
        </p:nvSpPr>
        <p:spPr>
          <a:xfrm>
            <a:off x="820509" y="3694709"/>
            <a:ext cx="1202581" cy="83566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1200" b="1" kern="0" noProof="0" dirty="0" smtClean="0">
                <a:solidFill>
                  <a:srgbClr val="0182F0"/>
                </a:solidFill>
                <a:uLnTx/>
                <a:uFillTx/>
                <a:latin typeface="幼圆" charset="0"/>
                <a:ea typeface="幼圆" charset="0"/>
                <a:cs typeface="幼圆" charset="0"/>
                <a:sym typeface="+mn-ea"/>
              </a:rPr>
              <a:t>2012.10</a:t>
            </a:r>
            <a:r>
              <a:rPr lang="en-US" altLang="zh-CN" sz="1200" kern="0" noProof="0" dirty="0" smtClean="0">
                <a:solidFill>
                  <a:srgbClr val="0C6EB7"/>
                </a:solidFill>
                <a:uLnTx/>
                <a:uFillTx/>
                <a:latin typeface="幼圆" charset="0"/>
                <a:ea typeface="幼圆" charset="0"/>
                <a:cs typeface="幼圆" charset="0"/>
                <a:sym typeface="+mn-ea"/>
              </a:rPr>
              <a:t> </a:t>
            </a:r>
          </a:p>
          <a:p>
            <a:pPr marL="0" marR="0" lvl="0" indent="0" defTabSz="914400" eaLnBrk="1" fontAlgn="auto" latinLnBrk="0" hangingPunct="1">
              <a:lnSpc>
                <a:spcPct val="100000"/>
              </a:lnSpc>
              <a:spcBef>
                <a:spcPts val="0"/>
              </a:spcBef>
              <a:spcAft>
                <a:spcPts val="0"/>
              </a:spcAft>
              <a:buClrTx/>
              <a:buSzTx/>
              <a:buFontTx/>
              <a:buNone/>
              <a:defRPr/>
            </a:pPr>
            <a:r>
              <a:rPr lang="zh-CN" altLang="en-US" sz="1200" kern="0" dirty="0">
                <a:latin typeface="幼圆" charset="0"/>
                <a:ea typeface="幼圆" charset="0"/>
                <a:cs typeface="幼圆" charset="0"/>
                <a:sym typeface="+mn-ea"/>
              </a:rPr>
              <a:t>发明二维码支付，推动微信支付</a:t>
            </a:r>
          </a:p>
        </p:txBody>
      </p:sp>
      <p:cxnSp>
        <p:nvCxnSpPr>
          <p:cNvPr id="23" name="直接连接符 22"/>
          <p:cNvCxnSpPr/>
          <p:nvPr/>
        </p:nvCxnSpPr>
        <p:spPr>
          <a:xfrm flipV="1">
            <a:off x="1850109" y="2254739"/>
            <a:ext cx="0" cy="658495"/>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3635457" y="2686477"/>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048909" y="2094889"/>
            <a:ext cx="0" cy="586105"/>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4121709" y="1822242"/>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4679709" y="2470639"/>
            <a:ext cx="0" cy="6477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5237709" y="1606342"/>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795727" y="2254677"/>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71672" y="1446889"/>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6947617" y="2038777"/>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7469709" y="1246297"/>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8027752" y="1822242"/>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125" name="文本框 25"/>
          <p:cNvSpPr txBox="1"/>
          <p:nvPr/>
        </p:nvSpPr>
        <p:spPr>
          <a:xfrm>
            <a:off x="1396858" y="1527409"/>
            <a:ext cx="967377" cy="652780"/>
          </a:xfrm>
          <a:prstGeom prst="rect">
            <a:avLst/>
          </a:prstGeom>
          <a:noFill/>
        </p:spPr>
        <p:txBody>
          <a:bodyPr wrap="square" rtlCol="0">
            <a:spAutoFit/>
          </a:bodyPr>
          <a:lstStyle/>
          <a:p>
            <a:pPr algn="ctr">
              <a:defRPr/>
            </a:pPr>
            <a:r>
              <a:rPr lang="en-US" altLang="zh-CN" sz="1200" b="1" kern="0" dirty="0">
                <a:solidFill>
                  <a:srgbClr val="0182F0"/>
                </a:solidFill>
                <a:latin typeface="幼圆" charset="0"/>
                <a:ea typeface="幼圆" charset="0"/>
                <a:cs typeface="幼圆" charset="0"/>
                <a:sym typeface="+mn-ea"/>
              </a:rPr>
              <a:t>2013.08 </a:t>
            </a:r>
          </a:p>
          <a:p>
            <a:pPr marL="0" marR="0" lvl="0" indent="0" algn="just" defTabSz="914400" eaLnBrk="1" fontAlgn="auto" latinLnBrk="0" hangingPunct="1">
              <a:lnSpc>
                <a:spcPct val="100000"/>
              </a:lnSpc>
              <a:spcBef>
                <a:spcPts val="0"/>
              </a:spcBef>
              <a:spcAft>
                <a:spcPts val="0"/>
              </a:spcAft>
              <a:buClrTx/>
              <a:buSzTx/>
              <a:buFontTx/>
              <a:buNone/>
              <a:defRPr/>
            </a:pPr>
            <a:r>
              <a:rPr lang="zh-CN" altLang="en-US" sz="1200" kern="0" dirty="0">
                <a:latin typeface="幼圆" charset="0"/>
                <a:ea typeface="幼圆" charset="0"/>
                <a:cs typeface="幼圆" charset="0"/>
                <a:sym typeface="+mn-ea"/>
              </a:rPr>
              <a:t>发布全球首款智能</a:t>
            </a:r>
            <a:r>
              <a:rPr lang="en-US" altLang="zh-CN" sz="1200" kern="0" dirty="0">
                <a:latin typeface="幼圆" charset="0"/>
                <a:ea typeface="幼圆" charset="0"/>
                <a:cs typeface="幼圆" charset="0"/>
                <a:sym typeface="+mn-ea"/>
              </a:rPr>
              <a:t>POS</a:t>
            </a:r>
          </a:p>
        </p:txBody>
      </p:sp>
      <p:sp>
        <p:nvSpPr>
          <p:cNvPr id="126" name="文本框 27"/>
          <p:cNvSpPr txBox="1"/>
          <p:nvPr/>
        </p:nvSpPr>
        <p:spPr>
          <a:xfrm>
            <a:off x="2023090" y="3534889"/>
            <a:ext cx="1105347" cy="830997"/>
          </a:xfrm>
          <a:prstGeom prst="rect">
            <a:avLst/>
          </a:prstGeom>
          <a:noFill/>
        </p:spPr>
        <p:txBody>
          <a:bodyPr wrap="square" rtlCol="0">
            <a:spAutoFit/>
          </a:bodyPr>
          <a:lstStyle/>
          <a:p>
            <a:pPr algn="ctr">
              <a:defRPr/>
            </a:pPr>
            <a:r>
              <a:rPr lang="en-US" altLang="zh-CN" sz="1200" b="1" kern="0" dirty="0">
                <a:solidFill>
                  <a:srgbClr val="0C6EB7"/>
                </a:solidFill>
                <a:latin typeface="幼圆" charset="0"/>
                <a:ea typeface="幼圆" charset="0"/>
                <a:cs typeface="幼圆" charset="0"/>
                <a:sym typeface="+mn-ea"/>
              </a:rPr>
              <a:t>2013.10</a:t>
            </a:r>
          </a:p>
          <a:p>
            <a:pPr marL="0" marR="0" lvl="0" indent="0" algn="just" defTabSz="914400" eaLnBrk="1" fontAlgn="auto" latinLnBrk="0" hangingPunct="1">
              <a:lnSpc>
                <a:spcPct val="100000"/>
              </a:lnSpc>
              <a:spcBef>
                <a:spcPts val="0"/>
              </a:spcBef>
              <a:spcAft>
                <a:spcPts val="0"/>
              </a:spcAft>
              <a:buClrTx/>
              <a:buSzTx/>
              <a:buFontTx/>
              <a:buNone/>
              <a:defRPr/>
            </a:pPr>
            <a:r>
              <a:rPr lang="zh-CN" altLang="en-US" sz="1200" kern="0" dirty="0">
                <a:latin typeface="幼圆" charset="0"/>
                <a:ea typeface="幼圆" charset="0"/>
                <a:cs typeface="幼圆" charset="0"/>
                <a:sym typeface="+mn-ea"/>
              </a:rPr>
              <a:t>推出首个电子二维码卡劵系统</a:t>
            </a:r>
          </a:p>
        </p:txBody>
      </p:sp>
      <p:sp>
        <p:nvSpPr>
          <p:cNvPr id="2061" name="矩形 2060"/>
          <p:cNvSpPr/>
          <p:nvPr/>
        </p:nvSpPr>
        <p:spPr>
          <a:xfrm>
            <a:off x="2461120" y="1320445"/>
            <a:ext cx="1123024" cy="830997"/>
          </a:xfrm>
          <a:prstGeom prst="rect">
            <a:avLst/>
          </a:prstGeom>
        </p:spPr>
        <p:txBody>
          <a:bodyPr wrap="square">
            <a:spAutoFit/>
          </a:bodyPr>
          <a:lstStyle/>
          <a:p>
            <a:pPr algn="ctr" defTabSz="-635">
              <a:defRPr/>
            </a:pPr>
            <a:r>
              <a:rPr lang="zh-CN" altLang="zh-CN" sz="1200" b="1" kern="0" dirty="0">
                <a:solidFill>
                  <a:srgbClr val="0182F0"/>
                </a:solidFill>
                <a:latin typeface="幼圆" charset="0"/>
                <a:ea typeface="幼圆" charset="0"/>
                <a:cs typeface="幼圆" charset="0"/>
              </a:rPr>
              <a:t>2014.07</a:t>
            </a:r>
            <a:r>
              <a:rPr lang="en-US" altLang="zh-CN" sz="1200" b="1" kern="0" dirty="0">
                <a:solidFill>
                  <a:srgbClr val="0C6EB7"/>
                </a:solidFill>
                <a:latin typeface="幼圆" charset="0"/>
                <a:ea typeface="幼圆" charset="0"/>
                <a:cs typeface="幼圆" charset="0"/>
              </a:rPr>
              <a:t> </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algn="just">
              <a:defRPr/>
            </a:pPr>
            <a:r>
              <a:rPr lang="zh-CN" altLang="en-US" sz="1200" kern="0" dirty="0">
                <a:latin typeface="幼圆" charset="0"/>
                <a:ea typeface="幼圆" charset="0"/>
                <a:cs typeface="幼圆" charset="0"/>
              </a:rPr>
              <a:t>获得</a:t>
            </a:r>
            <a:r>
              <a:rPr lang="en-US" altLang="zh-CN" sz="1200" b="1" kern="0" dirty="0">
                <a:solidFill>
                  <a:schemeClr val="accent2">
                    <a:lumMod val="75000"/>
                  </a:schemeClr>
                </a:solidFill>
                <a:latin typeface="幼圆" charset="0"/>
                <a:ea typeface="幼圆" charset="0"/>
                <a:cs typeface="幼圆" charset="0"/>
              </a:rPr>
              <a:t>100</a:t>
            </a:r>
            <a:r>
              <a:rPr lang="zh-CN" altLang="en-US" sz="1200" b="1" kern="0" dirty="0">
                <a:solidFill>
                  <a:schemeClr val="accent2">
                    <a:lumMod val="75000"/>
                  </a:schemeClr>
                </a:solidFill>
                <a:latin typeface="幼圆" charset="0"/>
                <a:ea typeface="幼圆" charset="0"/>
                <a:cs typeface="幼圆" charset="0"/>
              </a:rPr>
              <a:t>万</a:t>
            </a:r>
            <a:r>
              <a:rPr lang="zh-CN" altLang="en-US" sz="1200" kern="0" dirty="0">
                <a:latin typeface="幼圆" charset="0"/>
                <a:ea typeface="幼圆" charset="0"/>
                <a:cs typeface="幼圆" charset="0"/>
              </a:rPr>
              <a:t>美金天使投资</a:t>
            </a:r>
            <a:endParaRPr lang="en-US" altLang="zh-CN" sz="1200" kern="0" dirty="0">
              <a:latin typeface="幼圆" charset="0"/>
              <a:ea typeface="幼圆" charset="0"/>
              <a:cs typeface="幼圆" charset="0"/>
            </a:endParaRPr>
          </a:p>
          <a:p>
            <a:pPr algn="just" defTabSz="-635">
              <a:defRPr/>
            </a:pPr>
            <a:endParaRPr lang="zh-CN" altLang="zh-CN" sz="1200" kern="0" dirty="0">
              <a:solidFill>
                <a:srgbClr val="0C6EB7"/>
              </a:solidFill>
              <a:latin typeface="幼圆" charset="0"/>
              <a:ea typeface="幼圆" charset="0"/>
              <a:cs typeface="幼圆" charset="0"/>
            </a:endParaRPr>
          </a:p>
        </p:txBody>
      </p:sp>
      <p:sp>
        <p:nvSpPr>
          <p:cNvPr id="129" name="文本框 47"/>
          <p:cNvSpPr txBox="1"/>
          <p:nvPr/>
        </p:nvSpPr>
        <p:spPr>
          <a:xfrm>
            <a:off x="3671709" y="1014889"/>
            <a:ext cx="1134958" cy="835660"/>
          </a:xfrm>
          <a:prstGeom prst="rect">
            <a:avLst/>
          </a:prstGeom>
          <a:noFill/>
        </p:spPr>
        <p:txBody>
          <a:bodyPr wrap="square" rtlCol="0">
            <a:spAutoFit/>
          </a:bodyPr>
          <a:lstStyle/>
          <a:p>
            <a:pPr algn="ctr">
              <a:defRPr/>
            </a:pPr>
            <a:r>
              <a:rPr lang="zh-CN" altLang="zh-CN" sz="1200" b="1" kern="0" dirty="0">
                <a:solidFill>
                  <a:srgbClr val="0182F0"/>
                </a:solidFill>
                <a:latin typeface="幼圆" charset="0"/>
                <a:ea typeface="幼圆" charset="0"/>
                <a:cs typeface="幼圆" charset="0"/>
              </a:rPr>
              <a:t>2015</a:t>
            </a:r>
            <a:r>
              <a:rPr lang="zh-CN" altLang="zh-CN" sz="1200" b="1" kern="0" dirty="0">
                <a:solidFill>
                  <a:srgbClr val="0C6EB7"/>
                </a:solidFill>
                <a:latin typeface="幼圆" charset="0"/>
                <a:ea typeface="幼圆" charset="0"/>
                <a:cs typeface="幼圆" charset="0"/>
              </a:rPr>
              <a:t>.</a:t>
            </a:r>
            <a:r>
              <a:rPr lang="zh-CN" altLang="zh-CN" sz="1200" b="1" kern="0" dirty="0">
                <a:solidFill>
                  <a:srgbClr val="0182F0"/>
                </a:solidFill>
                <a:latin typeface="幼圆" charset="0"/>
                <a:ea typeface="幼圆" charset="0"/>
                <a:cs typeface="幼圆" charset="0"/>
              </a:rPr>
              <a:t>10</a:t>
            </a:r>
            <a:endParaRPr lang="en-US" altLang="zh-CN" sz="1200" b="1" kern="0" dirty="0">
              <a:solidFill>
                <a:srgbClr val="0C6EB7"/>
              </a:solidFill>
              <a:latin typeface="幼圆" charset="0"/>
              <a:ea typeface="幼圆" charset="0"/>
              <a:cs typeface="幼圆" charset="0"/>
            </a:endParaRPr>
          </a:p>
          <a:p>
            <a:pPr marR="0" indent="0" latinLnBrk="1" hangingPunct="0">
              <a:spcBef>
                <a:spcPts val="0"/>
              </a:spcBef>
              <a:spcAft>
                <a:spcPts val="0"/>
              </a:spcAft>
              <a:buClrTx/>
              <a:buSzTx/>
              <a:buFontTx/>
              <a:buNone/>
            </a:pPr>
            <a:r>
              <a:rPr lang="zh-CN" altLang="zh-CN" sz="1200" kern="0" dirty="0">
                <a:latin typeface="幼圆" charset="0"/>
                <a:ea typeface="幼圆" charset="0"/>
                <a:cs typeface="幼圆" charset="0"/>
              </a:rPr>
              <a:t>获得 </a:t>
            </a:r>
            <a:r>
              <a:rPr lang="zh-CN" altLang="zh-CN" sz="1200" b="1" kern="0" dirty="0">
                <a:solidFill>
                  <a:schemeClr val="accent2">
                    <a:lumMod val="75000"/>
                  </a:schemeClr>
                </a:solidFill>
                <a:latin typeface="幼圆" charset="0"/>
                <a:ea typeface="幼圆" charset="0"/>
                <a:cs typeface="幼圆" charset="0"/>
              </a:rPr>
              <a:t>1亿元</a:t>
            </a:r>
            <a:r>
              <a:rPr lang="zh-CN" altLang="en-US" sz="1200" kern="0" dirty="0">
                <a:latin typeface="幼圆" charset="0"/>
                <a:ea typeface="幼圆" charset="0"/>
                <a:cs typeface="幼圆" charset="0"/>
              </a:rPr>
              <a:t>人民币</a:t>
            </a:r>
            <a:r>
              <a:rPr lang="en-US" altLang="zh-CN" sz="1200" kern="0" dirty="0">
                <a:latin typeface="幼圆" charset="0"/>
                <a:ea typeface="幼圆" charset="0"/>
                <a:cs typeface="幼圆" charset="0"/>
              </a:rPr>
              <a:t>A+</a:t>
            </a:r>
            <a:r>
              <a:rPr lang="zh-CN" altLang="en-US" sz="1200" kern="0" dirty="0">
                <a:latin typeface="幼圆" charset="0"/>
                <a:ea typeface="幼圆" charset="0"/>
                <a:cs typeface="幼圆" charset="0"/>
              </a:rPr>
              <a:t>轮投资</a:t>
            </a:r>
            <a:endParaRPr lang="en-US" altLang="zh-CN" sz="1200" kern="0" dirty="0">
              <a:latin typeface="幼圆" charset="0"/>
              <a:ea typeface="幼圆" charset="0"/>
              <a:cs typeface="幼圆" charset="0"/>
            </a:endParaRPr>
          </a:p>
        </p:txBody>
      </p:sp>
      <p:sp>
        <p:nvSpPr>
          <p:cNvPr id="131" name="文本框 49"/>
          <p:cNvSpPr txBox="1"/>
          <p:nvPr/>
        </p:nvSpPr>
        <p:spPr>
          <a:xfrm>
            <a:off x="4823709" y="834889"/>
            <a:ext cx="972018" cy="646331"/>
          </a:xfrm>
          <a:prstGeom prst="rect">
            <a:avLst/>
          </a:prstGeom>
          <a:noFill/>
        </p:spPr>
        <p:txBody>
          <a:bodyPr wrap="square" rtlCol="0" anchor="t">
            <a:spAutoFit/>
          </a:bodyPr>
          <a:lstStyle/>
          <a:p>
            <a:pPr algn="ctr">
              <a:defRPr/>
            </a:pPr>
            <a:r>
              <a:rPr lang="zh-CN" altLang="zh-CN" sz="1200" b="1" kern="0" dirty="0">
                <a:solidFill>
                  <a:srgbClr val="0182F0"/>
                </a:solidFill>
                <a:latin typeface="幼圆" charset="0"/>
                <a:ea typeface="幼圆" charset="0"/>
                <a:cs typeface="幼圆" charset="0"/>
              </a:rPr>
              <a:t>2015.11</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lvl="0" eaLnBrk="0" fontAlgn="base" hangingPunct="0">
              <a:spcBef>
                <a:spcPct val="0"/>
              </a:spcBef>
              <a:spcAft>
                <a:spcPct val="0"/>
              </a:spcAft>
            </a:pPr>
            <a:r>
              <a:rPr lang="zh-CN" altLang="zh-CN" sz="1200" kern="0" dirty="0">
                <a:latin typeface="幼圆" charset="0"/>
                <a:ea typeface="幼圆" charset="0"/>
                <a:cs typeface="幼圆" charset="0"/>
              </a:rPr>
              <a:t>发布全球首款拉客手环 </a:t>
            </a:r>
          </a:p>
        </p:txBody>
      </p:sp>
      <p:sp>
        <p:nvSpPr>
          <p:cNvPr id="2064" name="矩形 2063"/>
          <p:cNvSpPr/>
          <p:nvPr/>
        </p:nvSpPr>
        <p:spPr>
          <a:xfrm>
            <a:off x="5939709" y="618889"/>
            <a:ext cx="886877" cy="835660"/>
          </a:xfrm>
          <a:prstGeom prst="rect">
            <a:avLst/>
          </a:prstGeom>
        </p:spPr>
        <p:txBody>
          <a:bodyPr wrap="square">
            <a:spAutoFit/>
          </a:bodyPr>
          <a:lstStyle/>
          <a:p>
            <a:pPr algn="ctr" eaLnBrk="0" fontAlgn="base" hangingPunct="0">
              <a:spcBef>
                <a:spcPct val="0"/>
              </a:spcBef>
              <a:spcAft>
                <a:spcPct val="0"/>
              </a:spcAft>
            </a:pPr>
            <a:r>
              <a:rPr lang="zh-CN" altLang="zh-CN" sz="1200" b="1" kern="0" dirty="0">
                <a:solidFill>
                  <a:srgbClr val="0182F0"/>
                </a:solidFill>
                <a:latin typeface="幼圆" charset="0"/>
                <a:ea typeface="幼圆" charset="0"/>
                <a:cs typeface="幼圆" charset="0"/>
              </a:rPr>
              <a:t>2016.01</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lvl="0" fontAlgn="base">
              <a:spcBef>
                <a:spcPct val="0"/>
              </a:spcBef>
              <a:spcAft>
                <a:spcPct val="0"/>
              </a:spcAft>
            </a:pPr>
            <a:r>
              <a:rPr lang="zh-CN" altLang="zh-CN" sz="1200" kern="0" dirty="0">
                <a:latin typeface="幼圆" charset="0"/>
                <a:ea typeface="幼圆" charset="0"/>
                <a:cs typeface="幼圆" charset="0"/>
              </a:rPr>
              <a:t>推出第三代智能POS </a:t>
            </a:r>
          </a:p>
        </p:txBody>
      </p:sp>
      <p:sp>
        <p:nvSpPr>
          <p:cNvPr id="2066" name="矩形 2065"/>
          <p:cNvSpPr/>
          <p:nvPr/>
        </p:nvSpPr>
        <p:spPr>
          <a:xfrm>
            <a:off x="6930946" y="555526"/>
            <a:ext cx="1101554" cy="646331"/>
          </a:xfrm>
          <a:prstGeom prst="rect">
            <a:avLst/>
          </a:prstGeom>
        </p:spPr>
        <p:txBody>
          <a:bodyPr wrap="square">
            <a:spAutoFit/>
          </a:bodyPr>
          <a:lstStyle/>
          <a:p>
            <a:pPr algn="ctr" eaLnBrk="0" fontAlgn="base" hangingPunct="0">
              <a:spcBef>
                <a:spcPct val="0"/>
              </a:spcBef>
              <a:spcAft>
                <a:spcPct val="0"/>
              </a:spcAft>
            </a:pPr>
            <a:r>
              <a:rPr lang="zh-CN" altLang="zh-CN" sz="1200" b="1" kern="0" dirty="0">
                <a:solidFill>
                  <a:srgbClr val="0182F0"/>
                </a:solidFill>
                <a:latin typeface="幼圆" charset="0"/>
                <a:ea typeface="幼圆" charset="0"/>
                <a:cs typeface="幼圆" charset="0"/>
              </a:rPr>
              <a:t>2016</a:t>
            </a:r>
            <a:r>
              <a:rPr lang="zh-CN" altLang="zh-CN" sz="1200" b="1" kern="0" dirty="0">
                <a:solidFill>
                  <a:srgbClr val="0C6EB7"/>
                </a:solidFill>
                <a:latin typeface="幼圆" charset="0"/>
                <a:ea typeface="幼圆" charset="0"/>
                <a:cs typeface="幼圆" charset="0"/>
              </a:rPr>
              <a:t>.</a:t>
            </a:r>
            <a:r>
              <a:rPr lang="zh-CN" altLang="zh-CN" sz="1200" b="1" kern="0" dirty="0">
                <a:solidFill>
                  <a:srgbClr val="0182F0"/>
                </a:solidFill>
                <a:latin typeface="幼圆" charset="0"/>
                <a:ea typeface="幼圆" charset="0"/>
                <a:cs typeface="幼圆" charset="0"/>
              </a:rPr>
              <a:t>07 </a:t>
            </a:r>
            <a:endParaRPr lang="en-US" altLang="zh-CN" sz="1200" b="1" kern="0" dirty="0">
              <a:solidFill>
                <a:srgbClr val="0C6EB7"/>
              </a:solidFill>
              <a:latin typeface="幼圆" charset="0"/>
              <a:ea typeface="幼圆" charset="0"/>
              <a:cs typeface="幼圆" charset="0"/>
            </a:endParaRPr>
          </a:p>
          <a:p>
            <a:pPr lvl="0" eaLnBrk="0" fontAlgn="base" hangingPunct="0">
              <a:spcBef>
                <a:spcPct val="0"/>
              </a:spcBef>
              <a:spcAft>
                <a:spcPct val="0"/>
              </a:spcAft>
            </a:pPr>
            <a:r>
              <a:rPr lang="zh-CN" altLang="zh-CN" sz="1200" kern="0" dirty="0">
                <a:latin typeface="幼圆" charset="0"/>
                <a:ea typeface="幼圆" charset="0"/>
                <a:cs typeface="幼圆" charset="0"/>
              </a:rPr>
              <a:t>完成B轮</a:t>
            </a:r>
            <a:r>
              <a:rPr lang="zh-CN" altLang="zh-CN" sz="1200" b="1" kern="0" dirty="0">
                <a:solidFill>
                  <a:schemeClr val="accent2">
                    <a:lumMod val="75000"/>
                  </a:schemeClr>
                </a:solidFill>
                <a:latin typeface="幼圆" charset="0"/>
                <a:ea typeface="幼圆" charset="0"/>
                <a:cs typeface="幼圆" charset="0"/>
              </a:rPr>
              <a:t>3亿元</a:t>
            </a:r>
            <a:r>
              <a:rPr lang="zh-CN" altLang="zh-CN" sz="1200" kern="0" dirty="0" smtClean="0">
                <a:latin typeface="幼圆" charset="0"/>
                <a:ea typeface="幼圆" charset="0"/>
                <a:cs typeface="幼圆" charset="0"/>
              </a:rPr>
              <a:t>融资</a:t>
            </a:r>
            <a:endParaRPr lang="zh-CN" altLang="zh-CN" sz="1200" kern="0" dirty="0">
              <a:latin typeface="幼圆" charset="0"/>
              <a:ea typeface="幼圆" charset="0"/>
              <a:cs typeface="幼圆" charset="0"/>
            </a:endParaRPr>
          </a:p>
        </p:txBody>
      </p:sp>
      <p:sp>
        <p:nvSpPr>
          <p:cNvPr id="128" name="文本框 46"/>
          <p:cNvSpPr txBox="1"/>
          <p:nvPr/>
        </p:nvSpPr>
        <p:spPr>
          <a:xfrm>
            <a:off x="3107683" y="3318889"/>
            <a:ext cx="1045736" cy="646331"/>
          </a:xfrm>
          <a:prstGeom prst="rect">
            <a:avLst/>
          </a:prstGeom>
          <a:noFill/>
        </p:spPr>
        <p:txBody>
          <a:bodyPr wrap="square" rtlCol="0">
            <a:spAutoFit/>
          </a:bodyPr>
          <a:lstStyle/>
          <a:p>
            <a:pPr lvl="0" algn="ctr" fontAlgn="base">
              <a:spcBef>
                <a:spcPct val="0"/>
              </a:spcBef>
              <a:spcAft>
                <a:spcPct val="0"/>
              </a:spcAft>
              <a:defRPr/>
            </a:pPr>
            <a:r>
              <a:rPr lang="zh-CN" altLang="zh-CN" sz="1200" b="1" kern="0" dirty="0">
                <a:solidFill>
                  <a:srgbClr val="0182F0"/>
                </a:solidFill>
                <a:latin typeface="幼圆" charset="0"/>
                <a:ea typeface="幼圆" charset="0"/>
                <a:cs typeface="幼圆" charset="0"/>
              </a:rPr>
              <a:t>2015</a:t>
            </a:r>
            <a:r>
              <a:rPr lang="en-US" altLang="zh-CN" sz="1200" b="1" kern="0" dirty="0">
                <a:solidFill>
                  <a:srgbClr val="0C6EB7"/>
                </a:solidFill>
                <a:latin typeface="幼圆" charset="0"/>
                <a:ea typeface="幼圆" charset="0"/>
                <a:cs typeface="幼圆" charset="0"/>
              </a:rPr>
              <a:t>.03</a:t>
            </a:r>
          </a:p>
          <a:p>
            <a:pPr lvl="0" fontAlgn="base">
              <a:spcBef>
                <a:spcPct val="0"/>
              </a:spcBef>
              <a:spcAft>
                <a:spcPct val="0"/>
              </a:spcAft>
            </a:pPr>
            <a:r>
              <a:rPr lang="zh-CN" altLang="zh-CN" sz="1200" kern="0" dirty="0">
                <a:latin typeface="幼圆" charset="0"/>
                <a:ea typeface="幼圆" charset="0"/>
                <a:cs typeface="幼圆" charset="0"/>
              </a:rPr>
              <a:t>服务商户数量突破</a:t>
            </a:r>
            <a:r>
              <a:rPr lang="zh-CN" altLang="zh-CN" sz="1200" b="1" kern="0" dirty="0">
                <a:solidFill>
                  <a:schemeClr val="accent2">
                    <a:lumMod val="75000"/>
                  </a:schemeClr>
                </a:solidFill>
                <a:latin typeface="幼圆" charset="0"/>
                <a:ea typeface="幼圆" charset="0"/>
                <a:cs typeface="幼圆" charset="0"/>
              </a:rPr>
              <a:t>1万家</a:t>
            </a:r>
            <a:r>
              <a:rPr lang="zh-CN" altLang="zh-CN" sz="1200" b="1" kern="0" dirty="0">
                <a:solidFill>
                  <a:srgbClr val="017AE2"/>
                </a:solidFill>
                <a:latin typeface="幼圆" charset="0"/>
                <a:ea typeface="幼圆" charset="0"/>
                <a:cs typeface="幼圆" charset="0"/>
              </a:rPr>
              <a:t> </a:t>
            </a:r>
          </a:p>
        </p:txBody>
      </p:sp>
      <p:sp>
        <p:nvSpPr>
          <p:cNvPr id="130" name="文本框 48"/>
          <p:cNvSpPr txBox="1"/>
          <p:nvPr/>
        </p:nvSpPr>
        <p:spPr>
          <a:xfrm>
            <a:off x="4191467" y="3120324"/>
            <a:ext cx="1140895" cy="646331"/>
          </a:xfrm>
          <a:prstGeom prst="rect">
            <a:avLst/>
          </a:prstGeom>
          <a:noFill/>
        </p:spPr>
        <p:txBody>
          <a:bodyPr wrap="square" rtlCol="0">
            <a:spAutoFit/>
          </a:bodyPr>
          <a:lstStyle/>
          <a:p>
            <a:pPr algn="ctr" fontAlgn="base">
              <a:spcBef>
                <a:spcPct val="0"/>
              </a:spcBef>
              <a:spcAft>
                <a:spcPct val="0"/>
              </a:spcAft>
              <a:defRPr/>
            </a:pPr>
            <a:r>
              <a:rPr lang="zh-CN" altLang="zh-CN" sz="1200" b="1" kern="0" dirty="0">
                <a:solidFill>
                  <a:srgbClr val="0182F0"/>
                </a:solidFill>
                <a:latin typeface="幼圆" charset="0"/>
                <a:ea typeface="幼圆" charset="0"/>
                <a:cs typeface="幼圆" charset="0"/>
              </a:rPr>
              <a:t>2015.10</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lvl="0" eaLnBrk="0" fontAlgn="base" hangingPunct="0">
              <a:spcBef>
                <a:spcPct val="0"/>
              </a:spcBef>
              <a:spcAft>
                <a:spcPct val="0"/>
              </a:spcAft>
            </a:pPr>
            <a:r>
              <a:rPr lang="zh-CN" altLang="zh-CN" sz="1200" kern="0" dirty="0">
                <a:latin typeface="幼圆" charset="0"/>
                <a:ea typeface="幼圆" charset="0"/>
                <a:cs typeface="幼圆" charset="0"/>
              </a:rPr>
              <a:t>覆盖全国超过</a:t>
            </a:r>
            <a:r>
              <a:rPr lang="zh-CN" altLang="zh-CN" sz="1200" b="1" kern="0" dirty="0">
                <a:solidFill>
                  <a:schemeClr val="accent2">
                    <a:lumMod val="75000"/>
                  </a:schemeClr>
                </a:solidFill>
                <a:latin typeface="幼圆" charset="0"/>
                <a:ea typeface="幼圆" charset="0"/>
                <a:cs typeface="幼圆" charset="0"/>
              </a:rPr>
              <a:t>100个</a:t>
            </a:r>
            <a:r>
              <a:rPr lang="zh-CN" altLang="zh-CN" sz="1200" kern="0" dirty="0">
                <a:latin typeface="幼圆" charset="0"/>
                <a:ea typeface="幼圆" charset="0"/>
                <a:cs typeface="幼圆" charset="0"/>
              </a:rPr>
              <a:t>城市 </a:t>
            </a:r>
          </a:p>
        </p:txBody>
      </p:sp>
      <p:sp>
        <p:nvSpPr>
          <p:cNvPr id="2062" name="矩形 2061"/>
          <p:cNvSpPr/>
          <p:nvPr/>
        </p:nvSpPr>
        <p:spPr>
          <a:xfrm>
            <a:off x="5403735" y="2913077"/>
            <a:ext cx="915026" cy="652780"/>
          </a:xfrm>
          <a:prstGeom prst="rect">
            <a:avLst/>
          </a:prstGeom>
        </p:spPr>
        <p:txBody>
          <a:bodyPr wrap="square">
            <a:spAutoFit/>
          </a:bodyPr>
          <a:lstStyle/>
          <a:p>
            <a:pPr lvl="0" algn="ctr" fontAlgn="base">
              <a:spcBef>
                <a:spcPct val="0"/>
              </a:spcBef>
              <a:spcAft>
                <a:spcPct val="0"/>
              </a:spcAft>
              <a:defRPr/>
            </a:pPr>
            <a:r>
              <a:rPr lang="zh-CN" altLang="zh-CN" sz="1200" b="1" kern="0" dirty="0">
                <a:solidFill>
                  <a:srgbClr val="0182F0"/>
                </a:solidFill>
                <a:latin typeface="幼圆" charset="0"/>
                <a:ea typeface="幼圆" charset="0"/>
                <a:cs typeface="幼圆" charset="0"/>
              </a:rPr>
              <a:t>2015</a:t>
            </a:r>
            <a:r>
              <a:rPr lang="zh-CN" altLang="zh-CN" sz="1200" b="1" kern="0" dirty="0">
                <a:solidFill>
                  <a:srgbClr val="0C6EB7"/>
                </a:solidFill>
                <a:latin typeface="幼圆" charset="0"/>
                <a:ea typeface="幼圆" charset="0"/>
                <a:cs typeface="幼圆" charset="0"/>
              </a:rPr>
              <a:t>.</a:t>
            </a:r>
            <a:r>
              <a:rPr lang="zh-CN" altLang="zh-CN" sz="1200" b="1" kern="0" dirty="0">
                <a:solidFill>
                  <a:srgbClr val="0182F0"/>
                </a:solidFill>
                <a:latin typeface="幼圆" charset="0"/>
                <a:ea typeface="幼圆" charset="0"/>
                <a:cs typeface="幼圆" charset="0"/>
              </a:rPr>
              <a:t>12</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lvl="0" eaLnBrk="0" fontAlgn="base" hangingPunct="0">
              <a:spcBef>
                <a:spcPct val="0"/>
              </a:spcBef>
              <a:spcAft>
                <a:spcPct val="0"/>
              </a:spcAft>
            </a:pPr>
            <a:r>
              <a:rPr lang="zh-CN" altLang="zh-CN" sz="1200" kern="0" dirty="0">
                <a:latin typeface="幼圆" charset="0"/>
                <a:ea typeface="幼圆" charset="0"/>
                <a:cs typeface="幼圆" charset="0"/>
              </a:rPr>
              <a:t>SAAS平台2.0上线</a:t>
            </a:r>
          </a:p>
        </p:txBody>
      </p:sp>
      <p:sp>
        <p:nvSpPr>
          <p:cNvPr id="2065" name="矩形 2064"/>
          <p:cNvSpPr/>
          <p:nvPr/>
        </p:nvSpPr>
        <p:spPr>
          <a:xfrm>
            <a:off x="6371672" y="2646990"/>
            <a:ext cx="1368680" cy="646331"/>
          </a:xfrm>
          <a:prstGeom prst="rect">
            <a:avLst/>
          </a:prstGeom>
        </p:spPr>
        <p:txBody>
          <a:bodyPr wrap="square">
            <a:spAutoFit/>
          </a:bodyPr>
          <a:lstStyle/>
          <a:p>
            <a:pPr algn="ctr" fontAlgn="base">
              <a:spcBef>
                <a:spcPct val="0"/>
              </a:spcBef>
              <a:spcAft>
                <a:spcPct val="0"/>
              </a:spcAft>
              <a:defRPr/>
            </a:pPr>
            <a:r>
              <a:rPr lang="zh-CN" altLang="zh-CN" sz="1200" b="1" kern="0" dirty="0">
                <a:solidFill>
                  <a:srgbClr val="0182F0"/>
                </a:solidFill>
                <a:latin typeface="幼圆" charset="0"/>
                <a:ea typeface="幼圆" charset="0"/>
                <a:cs typeface="幼圆" charset="0"/>
              </a:rPr>
              <a:t>2016</a:t>
            </a:r>
            <a:r>
              <a:rPr lang="zh-CN" altLang="zh-CN" sz="1200" b="1" kern="0" dirty="0">
                <a:solidFill>
                  <a:srgbClr val="0C6EB7"/>
                </a:solidFill>
                <a:latin typeface="幼圆" charset="0"/>
                <a:ea typeface="幼圆" charset="0"/>
                <a:cs typeface="幼圆" charset="0"/>
              </a:rPr>
              <a:t>.</a:t>
            </a:r>
            <a:r>
              <a:rPr lang="zh-CN" altLang="zh-CN" sz="1200" b="1" kern="0" dirty="0">
                <a:solidFill>
                  <a:srgbClr val="0182F0"/>
                </a:solidFill>
                <a:latin typeface="幼圆" charset="0"/>
                <a:ea typeface="幼圆" charset="0"/>
                <a:cs typeface="幼圆" charset="0"/>
              </a:rPr>
              <a:t>03</a:t>
            </a:r>
            <a:endParaRPr lang="en-US" altLang="zh-CN" sz="1200" b="1" kern="0" dirty="0">
              <a:solidFill>
                <a:srgbClr val="0C6EB7"/>
              </a:solidFill>
              <a:latin typeface="幼圆" charset="0"/>
              <a:ea typeface="幼圆" charset="0"/>
              <a:cs typeface="幼圆" charset="0"/>
            </a:endParaRPr>
          </a:p>
          <a:p>
            <a:pPr eaLnBrk="0" fontAlgn="base" hangingPunct="0">
              <a:spcBef>
                <a:spcPct val="0"/>
              </a:spcBef>
              <a:spcAft>
                <a:spcPct val="0"/>
              </a:spcAft>
            </a:pPr>
            <a:r>
              <a:rPr lang="zh-CN" altLang="zh-CN" sz="1200" kern="0" dirty="0">
                <a:latin typeface="幼圆" charset="0"/>
                <a:ea typeface="幼圆" charset="0"/>
                <a:cs typeface="幼圆" charset="0"/>
              </a:rPr>
              <a:t>并购小牛科技，强强联合 </a:t>
            </a:r>
          </a:p>
        </p:txBody>
      </p:sp>
      <p:sp>
        <p:nvSpPr>
          <p:cNvPr id="138" name="Rectangle 3"/>
          <p:cNvSpPr>
            <a:spLocks noChangeArrowheads="1"/>
          </p:cNvSpPr>
          <p:nvPr/>
        </p:nvSpPr>
        <p:spPr bwMode="auto">
          <a:xfrm>
            <a:off x="7574396" y="2455255"/>
            <a:ext cx="120001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pPr>
            <a:r>
              <a:rPr lang="zh-CN" altLang="zh-CN" sz="1200" b="1" kern="0" dirty="0">
                <a:solidFill>
                  <a:srgbClr val="0182F0"/>
                </a:solidFill>
                <a:latin typeface="幼圆" charset="0"/>
                <a:ea typeface="幼圆" charset="0"/>
                <a:cs typeface="幼圆" charset="0"/>
              </a:rPr>
              <a:t>2016.08</a:t>
            </a:r>
            <a:r>
              <a:rPr lang="zh-CN" altLang="zh-CN" sz="1200" b="1" kern="0" dirty="0">
                <a:solidFill>
                  <a:srgbClr val="0C6EB7"/>
                </a:solidFill>
                <a:latin typeface="幼圆" charset="0"/>
                <a:ea typeface="幼圆" charset="0"/>
                <a:cs typeface="幼圆" charset="0"/>
              </a:rPr>
              <a:t> </a:t>
            </a:r>
            <a:endParaRPr lang="en-US" altLang="zh-CN" sz="1200" b="1" kern="0" dirty="0">
              <a:solidFill>
                <a:srgbClr val="0C6EB7"/>
              </a:solidFill>
              <a:latin typeface="幼圆" charset="0"/>
              <a:ea typeface="幼圆" charset="0"/>
              <a:cs typeface="幼圆" charset="0"/>
            </a:endParaRPr>
          </a:p>
          <a:p>
            <a:pPr marL="0" marR="0" lvl="0" indent="0" algn="l" defTabSz="914400" rtl="0" eaLnBrk="0" fontAlgn="base" latinLnBrk="0" hangingPunct="0">
              <a:lnSpc>
                <a:spcPct val="100000"/>
              </a:lnSpc>
              <a:spcBef>
                <a:spcPct val="0"/>
              </a:spcBef>
              <a:spcAft>
                <a:spcPct val="0"/>
              </a:spcAft>
              <a:buClrTx/>
              <a:buSzTx/>
            </a:pPr>
            <a:r>
              <a:rPr lang="zh-CN" sz="1200" kern="0" dirty="0">
                <a:latin typeface="幼圆" charset="0"/>
                <a:ea typeface="幼圆" charset="0"/>
                <a:cs typeface="幼圆" charset="0"/>
              </a:rPr>
              <a:t>升级为智慧店铺服务</a:t>
            </a:r>
            <a:r>
              <a:rPr lang="zh-CN" sz="1200" kern="0" dirty="0" smtClean="0">
                <a:latin typeface="幼圆" charset="0"/>
                <a:ea typeface="幼圆" charset="0"/>
                <a:cs typeface="幼圆" charset="0"/>
              </a:rPr>
              <a:t>平台</a:t>
            </a:r>
            <a:endParaRPr lang="zh-CN" altLang="en-US" sz="1200" kern="0" dirty="0" smtClean="0">
              <a:latin typeface="幼圆" charset="0"/>
              <a:ea typeface="幼圆" charset="0"/>
              <a:cs typeface="幼圆" charset="0"/>
            </a:endParaRPr>
          </a:p>
          <a:p>
            <a:pPr marL="0" marR="0" lvl="0" indent="0" algn="l" defTabSz="914400" rtl="0" eaLnBrk="0" fontAlgn="base" latinLnBrk="0" hangingPunct="0">
              <a:lnSpc>
                <a:spcPct val="100000"/>
              </a:lnSpc>
              <a:spcBef>
                <a:spcPct val="0"/>
              </a:spcBef>
              <a:spcAft>
                <a:spcPct val="0"/>
              </a:spcAft>
              <a:buClrTx/>
              <a:buSzTx/>
            </a:pPr>
            <a:r>
              <a:rPr lang="zh-CN" altLang="en-US" sz="1200" kern="0" dirty="0" smtClean="0">
                <a:latin typeface="幼圆" charset="0"/>
                <a:ea typeface="幼圆" charset="0"/>
                <a:cs typeface="幼圆" charset="0"/>
              </a:rPr>
              <a:t>服务商户突破</a:t>
            </a:r>
          </a:p>
          <a:p>
            <a:pPr marL="0" marR="0" lvl="0" indent="0" algn="l" defTabSz="914400" rtl="0" eaLnBrk="0" fontAlgn="base" latinLnBrk="0" hangingPunct="0">
              <a:lnSpc>
                <a:spcPct val="100000"/>
              </a:lnSpc>
              <a:spcBef>
                <a:spcPct val="0"/>
              </a:spcBef>
              <a:spcAft>
                <a:spcPct val="0"/>
              </a:spcAft>
              <a:buClrTx/>
              <a:buSzTx/>
            </a:pPr>
            <a:r>
              <a:rPr lang="en-US" altLang="zh-CN" sz="1200" b="1" kern="0" dirty="0" smtClean="0">
                <a:solidFill>
                  <a:schemeClr val="accent2">
                    <a:lumMod val="75000"/>
                  </a:schemeClr>
                </a:solidFill>
                <a:latin typeface="幼圆" charset="0"/>
                <a:ea typeface="幼圆" charset="0"/>
                <a:cs typeface="幼圆" charset="0"/>
              </a:rPr>
              <a:t>10</a:t>
            </a:r>
            <a:r>
              <a:rPr lang="zh-CN" altLang="en-US" sz="1200" b="1" kern="0" dirty="0" smtClean="0">
                <a:solidFill>
                  <a:schemeClr val="accent2">
                    <a:lumMod val="75000"/>
                  </a:schemeClr>
                </a:solidFill>
                <a:latin typeface="幼圆" charset="0"/>
                <a:ea typeface="幼圆" charset="0"/>
                <a:cs typeface="幼圆" charset="0"/>
              </a:rPr>
              <a:t>万家</a:t>
            </a:r>
            <a:endParaRPr lang="zh-CN" sz="1200" b="1" kern="0" dirty="0">
              <a:solidFill>
                <a:schemeClr val="accent2">
                  <a:lumMod val="75000"/>
                </a:schemeClr>
              </a:solidFill>
              <a:latin typeface="幼圆" charset="0"/>
              <a:ea typeface="幼圆" charset="0"/>
              <a:cs typeface="幼圆" charset="0"/>
            </a:endParaRPr>
          </a:p>
        </p:txBody>
      </p:sp>
      <p:sp>
        <p:nvSpPr>
          <p:cNvPr id="2" name="椭圆 1"/>
          <p:cNvSpPr/>
          <p:nvPr/>
        </p:nvSpPr>
        <p:spPr>
          <a:xfrm>
            <a:off x="1799709" y="29012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3" name="椭圆 2"/>
          <p:cNvSpPr/>
          <p:nvPr/>
        </p:nvSpPr>
        <p:spPr>
          <a:xfrm>
            <a:off x="755709" y="30956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21" name="椭圆 20"/>
          <p:cNvSpPr/>
          <p:nvPr/>
        </p:nvSpPr>
        <p:spPr>
          <a:xfrm>
            <a:off x="1259709" y="2994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37" name="椭圆 36"/>
          <p:cNvSpPr/>
          <p:nvPr/>
        </p:nvSpPr>
        <p:spPr>
          <a:xfrm>
            <a:off x="2987709" y="2670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cxnSp>
        <p:nvCxnSpPr>
          <p:cNvPr id="38" name="直接连接符 37"/>
          <p:cNvCxnSpPr/>
          <p:nvPr/>
        </p:nvCxnSpPr>
        <p:spPr>
          <a:xfrm flipV="1">
            <a:off x="2519709" y="2886889"/>
            <a:ext cx="0" cy="658400"/>
          </a:xfrm>
          <a:prstGeom prst="line">
            <a:avLst/>
          </a:prstGeom>
          <a:ln w="15875">
            <a:solidFill>
              <a:srgbClr val="B6B8C2"/>
            </a:solidFill>
            <a:prstDash val="sysDot"/>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3563709" y="2562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0" name="椭圆 39"/>
          <p:cNvSpPr/>
          <p:nvPr/>
        </p:nvSpPr>
        <p:spPr>
          <a:xfrm>
            <a:off x="4067709" y="2472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1" name="椭圆 40"/>
          <p:cNvSpPr/>
          <p:nvPr/>
        </p:nvSpPr>
        <p:spPr>
          <a:xfrm>
            <a:off x="4607709" y="2364889"/>
            <a:ext cx="132028" cy="144000"/>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2" name="椭圆 41"/>
          <p:cNvSpPr/>
          <p:nvPr/>
        </p:nvSpPr>
        <p:spPr>
          <a:xfrm>
            <a:off x="5183709" y="22640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3" name="椭圆 42"/>
          <p:cNvSpPr/>
          <p:nvPr/>
        </p:nvSpPr>
        <p:spPr>
          <a:xfrm>
            <a:off x="5723709" y="2166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4" name="椭圆 43"/>
          <p:cNvSpPr/>
          <p:nvPr/>
        </p:nvSpPr>
        <p:spPr>
          <a:xfrm>
            <a:off x="6299709" y="2058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5" name="椭圆 44"/>
          <p:cNvSpPr/>
          <p:nvPr/>
        </p:nvSpPr>
        <p:spPr>
          <a:xfrm>
            <a:off x="6875709" y="19508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6" name="椭圆 45"/>
          <p:cNvSpPr/>
          <p:nvPr/>
        </p:nvSpPr>
        <p:spPr>
          <a:xfrm>
            <a:off x="7415709" y="1853689"/>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7" name="椭圆 46"/>
          <p:cNvSpPr/>
          <p:nvPr/>
        </p:nvSpPr>
        <p:spPr>
          <a:xfrm>
            <a:off x="7955709" y="1750392"/>
            <a:ext cx="132028" cy="132028"/>
          </a:xfrm>
          <a:prstGeom prst="ellipse">
            <a:avLst/>
          </a:prstGeom>
          <a:ln>
            <a:solidFill>
              <a:srgbClr val="B6B8C2"/>
            </a:solidFill>
          </a:ln>
        </p:spPr>
        <p:style>
          <a:lnRef idx="2">
            <a:schemeClr val="accent1"/>
          </a:lnRef>
          <a:fillRef idx="1">
            <a:schemeClr val="lt1"/>
          </a:fillRef>
          <a:effectRef idx="0">
            <a:schemeClr val="accent1"/>
          </a:effectRef>
          <a:fontRef idx="minor">
            <a:schemeClr val="dk1"/>
          </a:fontRef>
        </p:style>
        <p:txBody>
          <a:bodyPr rtlCol="0" anchor="ctr" anchorCtr="0"/>
          <a:lstStyle/>
          <a:p>
            <a:pPr algn="ctr"/>
            <a:endParaRPr lang="zh-CN" altLang="en-US" sz="1200">
              <a:solidFill>
                <a:schemeClr val="tx1">
                  <a:lumMod val="50000"/>
                  <a:lumOff val="50000"/>
                </a:schemeClr>
              </a:solidFill>
              <a:latin typeface="幼圆" charset="0"/>
              <a:ea typeface="幼圆" charset="0"/>
              <a:cs typeface="幼圆" charset="0"/>
            </a:endParaRPr>
          </a:p>
        </p:txBody>
      </p:sp>
      <p:sp>
        <p:nvSpPr>
          <p:cNvPr id="49" name="文本框 48"/>
          <p:cNvSpPr txBox="1"/>
          <p:nvPr/>
        </p:nvSpPr>
        <p:spPr>
          <a:xfrm>
            <a:off x="238923" y="213631"/>
            <a:ext cx="2868760" cy="415498"/>
          </a:xfrm>
          <a:prstGeom prst="rect">
            <a:avLst/>
          </a:prstGeom>
          <a:noFill/>
        </p:spPr>
        <p:txBody>
          <a:bodyPr wrap="square" rtlCol="0">
            <a:spAutoFit/>
          </a:bodyPr>
          <a:lstStyle/>
          <a:p>
            <a:pPr algn="just"/>
            <a:r>
              <a:rPr lang="en-US" altLang="zh-CN" sz="2100" b="1" dirty="0" smtClean="0">
                <a:solidFill>
                  <a:srgbClr val="0182F0"/>
                </a:solidFill>
                <a:latin typeface="幼圆" charset="0"/>
                <a:ea typeface="幼圆" charset="0"/>
                <a:cs typeface="幼圆" charset="0"/>
              </a:rPr>
              <a:t>20</a:t>
            </a:r>
            <a:r>
              <a:rPr lang="zh-CN" altLang="en-US" sz="2100" b="1" dirty="0" smtClean="0">
                <a:solidFill>
                  <a:srgbClr val="0182F0"/>
                </a:solidFill>
                <a:latin typeface="幼圆" charset="0"/>
                <a:ea typeface="幼圆" charset="0"/>
                <a:cs typeface="幼圆" charset="0"/>
              </a:rPr>
              <a:t>、公司历程</a:t>
            </a:r>
            <a:endParaRPr lang="zh-CN" altLang="en-US" sz="2100" b="1" dirty="0">
              <a:solidFill>
                <a:srgbClr val="0068B6"/>
              </a:solidFill>
              <a:latin typeface="幼圆" charset="0"/>
              <a:ea typeface="幼圆" charset="0"/>
              <a:cs typeface="幼圆" charset="0"/>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8104" y="3247210"/>
            <a:ext cx="3635896" cy="1556788"/>
          </a:xfrm>
          <a:prstGeom prst="rect">
            <a:avLst/>
          </a:prstGeom>
        </p:spPr>
      </p:pic>
      <p:sp>
        <p:nvSpPr>
          <p:cNvPr id="2" name="矩形 1"/>
          <p:cNvSpPr/>
          <p:nvPr/>
        </p:nvSpPr>
        <p:spPr>
          <a:xfrm>
            <a:off x="2489864" y="2617799"/>
            <a:ext cx="4781976" cy="674031"/>
          </a:xfrm>
          <a:prstGeom prst="rect">
            <a:avLst/>
          </a:prstGeom>
        </p:spPr>
        <p:txBody>
          <a:bodyPr wrap="square">
            <a:spAutoFit/>
          </a:bodyPr>
          <a:lstStyle/>
          <a:p>
            <a:pPr lvl="0">
              <a:lnSpc>
                <a:spcPct val="210000"/>
              </a:lnSpc>
              <a:defRPr sz="1800">
                <a:solidFill>
                  <a:srgbClr val="000000"/>
                </a:solidFill>
              </a:defRPr>
            </a:pPr>
            <a:r>
              <a:rPr lang="zh-CN" altLang="en-US" b="1" dirty="0" smtClean="0">
                <a:latin typeface="幼圆" charset="0"/>
                <a:ea typeface="幼圆" charset="0"/>
                <a:cs typeface="幼圆" charset="0"/>
              </a:rPr>
              <a:t>核心价值观</a:t>
            </a:r>
            <a:r>
              <a:rPr lang="zh-CN" altLang="en-US" b="1" dirty="0">
                <a:latin typeface="幼圆" charset="0"/>
                <a:ea typeface="幼圆" charset="0"/>
                <a:cs typeface="幼圆" charset="0"/>
              </a:rPr>
              <a:t>：</a:t>
            </a:r>
            <a:r>
              <a:rPr lang="zh-CN" altLang="en-US" dirty="0" smtClean="0">
                <a:latin typeface="幼圆" charset="0"/>
                <a:ea typeface="幼圆" charset="0"/>
                <a:cs typeface="幼圆" charset="0"/>
              </a:rPr>
              <a:t>执行</a:t>
            </a:r>
            <a:r>
              <a:rPr lang="zh-CN" altLang="en-US" dirty="0">
                <a:latin typeface="幼圆" charset="0"/>
                <a:ea typeface="幼圆" charset="0"/>
                <a:cs typeface="幼圆" charset="0"/>
              </a:rPr>
              <a:t>、极致、思考</a:t>
            </a:r>
          </a:p>
        </p:txBody>
      </p:sp>
      <p:sp>
        <p:nvSpPr>
          <p:cNvPr id="9" name="TextBox 8"/>
          <p:cNvSpPr txBox="1"/>
          <p:nvPr/>
        </p:nvSpPr>
        <p:spPr>
          <a:xfrm>
            <a:off x="2439620" y="951631"/>
            <a:ext cx="3744416" cy="674031"/>
          </a:xfrm>
          <a:prstGeom prst="rect">
            <a:avLst/>
          </a:prstGeom>
          <a:noFill/>
        </p:spPr>
        <p:txBody>
          <a:bodyPr wrap="square" rtlCol="0">
            <a:spAutoFit/>
          </a:bodyPr>
          <a:lstStyle/>
          <a:p>
            <a:pPr lvl="0">
              <a:lnSpc>
                <a:spcPct val="210000"/>
              </a:lnSpc>
              <a:defRPr sz="1800">
                <a:solidFill>
                  <a:srgbClr val="000000"/>
                </a:solidFill>
              </a:defRPr>
            </a:pPr>
            <a:r>
              <a:rPr lang="zh-CN" altLang="en-US" b="1" dirty="0" smtClean="0">
                <a:latin typeface="幼圆" charset="0"/>
                <a:ea typeface="幼圆" charset="0"/>
                <a:cs typeface="幼圆" charset="0"/>
              </a:rPr>
              <a:t>使命感：</a:t>
            </a:r>
            <a:r>
              <a:rPr lang="zh-CN" altLang="en-US" dirty="0" smtClean="0">
                <a:latin typeface="幼圆" charset="0"/>
                <a:ea typeface="幼圆" charset="0"/>
                <a:cs typeface="幼圆" charset="0"/>
              </a:rPr>
              <a:t>让天下没有难做的掌柜</a:t>
            </a:r>
            <a:endParaRPr lang="zh-CN" altLang="en-US" dirty="0">
              <a:latin typeface="幼圆" charset="0"/>
              <a:ea typeface="幼圆" charset="0"/>
              <a:cs typeface="幼圆" charset="0"/>
            </a:endParaRPr>
          </a:p>
        </p:txBody>
      </p:sp>
      <p:sp>
        <p:nvSpPr>
          <p:cNvPr id="10" name="TextBox 9"/>
          <p:cNvSpPr txBox="1"/>
          <p:nvPr/>
        </p:nvSpPr>
        <p:spPr>
          <a:xfrm>
            <a:off x="2439620" y="1974720"/>
            <a:ext cx="4392488" cy="646331"/>
          </a:xfrm>
          <a:prstGeom prst="rect">
            <a:avLst/>
          </a:prstGeom>
          <a:noFill/>
        </p:spPr>
        <p:txBody>
          <a:bodyPr wrap="square" rtlCol="0">
            <a:spAutoFit/>
          </a:bodyPr>
          <a:lstStyle/>
          <a:p>
            <a:pPr lvl="0"/>
            <a:r>
              <a:rPr lang="zh-CN" altLang="en-US" b="1" dirty="0" smtClean="0">
                <a:latin typeface="幼圆" charset="0"/>
                <a:ea typeface="幼圆" charset="0"/>
                <a:cs typeface="幼圆" charset="0"/>
              </a:rPr>
              <a:t>愿景：</a:t>
            </a:r>
            <a:r>
              <a:rPr lang="zh-CN" altLang="en-US" dirty="0" smtClean="0">
                <a:latin typeface="幼圆" charset="0"/>
                <a:ea typeface="幼圆" charset="0"/>
                <a:cs typeface="幼圆" charset="0"/>
              </a:rPr>
              <a:t>成为商户与消费者连接的桥梁</a:t>
            </a:r>
          </a:p>
          <a:p>
            <a:endParaRPr lang="zh-CN" altLang="en-US" dirty="0">
              <a:latin typeface="幼圆" charset="0"/>
              <a:ea typeface="幼圆" charset="0"/>
              <a:cs typeface="幼圆" charset="0"/>
            </a:endParaRPr>
          </a:p>
        </p:txBody>
      </p:sp>
      <p:pic>
        <p:nvPicPr>
          <p:cNvPr id="5" name="图片 4"/>
          <p:cNvPicPr>
            <a:picLocks noChangeAspect="1"/>
          </p:cNvPicPr>
          <p:nvPr/>
        </p:nvPicPr>
        <p:blipFill>
          <a:blip r:embed="rId3" cstate="print">
            <a:duotone>
              <a:prstClr val="black"/>
              <a:schemeClr val="tx2">
                <a:lumMod val="60000"/>
                <a:lumOff val="40000"/>
                <a:tint val="45000"/>
                <a:satMod val="400000"/>
              </a:schemeClr>
            </a:duotone>
          </a:blip>
          <a:stretch>
            <a:fillRect/>
          </a:stretch>
        </p:blipFill>
        <p:spPr>
          <a:xfrm>
            <a:off x="1663096" y="1085662"/>
            <a:ext cx="540000" cy="540000"/>
          </a:xfrm>
          <a:prstGeom prst="rect">
            <a:avLst/>
          </a:prstGeom>
        </p:spPr>
      </p:pic>
      <p:pic>
        <p:nvPicPr>
          <p:cNvPr id="6" name="图片 5"/>
          <p:cNvPicPr>
            <a:picLocks noChangeAspect="1"/>
          </p:cNvPicPr>
          <p:nvPr/>
        </p:nvPicPr>
        <p:blipFill>
          <a:blip r:embed="rId4" cstate="print">
            <a:duotone>
              <a:prstClr val="black"/>
              <a:schemeClr val="tx2">
                <a:lumMod val="60000"/>
                <a:lumOff val="40000"/>
                <a:tint val="45000"/>
                <a:satMod val="400000"/>
              </a:schemeClr>
            </a:duotone>
          </a:blip>
          <a:stretch>
            <a:fillRect/>
          </a:stretch>
        </p:blipFill>
        <p:spPr>
          <a:xfrm>
            <a:off x="1678660" y="1897719"/>
            <a:ext cx="540000" cy="540000"/>
          </a:xfrm>
          <a:prstGeom prst="rect">
            <a:avLst/>
          </a:prstGeom>
        </p:spPr>
      </p:pic>
      <p:pic>
        <p:nvPicPr>
          <p:cNvPr id="8" name="图片 7"/>
          <p:cNvPicPr>
            <a:picLocks noChangeAspect="1"/>
          </p:cNvPicPr>
          <p:nvPr/>
        </p:nvPicPr>
        <p:blipFill>
          <a:blip r:embed="rId5" cstate="print">
            <a:duotone>
              <a:prstClr val="black"/>
              <a:schemeClr val="tx2">
                <a:lumMod val="60000"/>
                <a:lumOff val="40000"/>
                <a:tint val="45000"/>
                <a:satMod val="400000"/>
              </a:schemeClr>
            </a:duotone>
          </a:blip>
          <a:stretch>
            <a:fillRect/>
          </a:stretch>
        </p:blipFill>
        <p:spPr>
          <a:xfrm>
            <a:off x="1678660" y="2751830"/>
            <a:ext cx="540000" cy="540000"/>
          </a:xfrm>
          <a:prstGeom prst="rect">
            <a:avLst/>
          </a:prstGeom>
        </p:spPr>
      </p:pic>
      <p:sp>
        <p:nvSpPr>
          <p:cNvPr id="11" name="文本框 10"/>
          <p:cNvSpPr txBox="1"/>
          <p:nvPr/>
        </p:nvSpPr>
        <p:spPr>
          <a:xfrm>
            <a:off x="238923" y="213631"/>
            <a:ext cx="1956814" cy="415498"/>
          </a:xfrm>
          <a:prstGeom prst="rect">
            <a:avLst/>
          </a:prstGeom>
          <a:noFill/>
        </p:spPr>
        <p:txBody>
          <a:bodyPr wrap="square" rtlCol="0">
            <a:spAutoFit/>
          </a:bodyPr>
          <a:lstStyle/>
          <a:p>
            <a:pPr algn="just"/>
            <a:r>
              <a:rPr lang="en-US" altLang="zh-CN" sz="2100" b="1" dirty="0" smtClean="0">
                <a:solidFill>
                  <a:srgbClr val="0182F0"/>
                </a:solidFill>
                <a:latin typeface="幼圆" charset="0"/>
                <a:ea typeface="幼圆" charset="0"/>
                <a:cs typeface="幼圆" charset="0"/>
              </a:rPr>
              <a:t>21</a:t>
            </a:r>
            <a:r>
              <a:rPr lang="zh-CN" altLang="en-US" sz="2100" b="1" dirty="0" smtClean="0">
                <a:solidFill>
                  <a:srgbClr val="0182F0"/>
                </a:solidFill>
                <a:latin typeface="幼圆" charset="0"/>
                <a:ea typeface="幼圆" charset="0"/>
                <a:cs typeface="幼圆" charset="0"/>
              </a:rPr>
              <a:t>、企业文化</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59019855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771800" y="1647840"/>
            <a:ext cx="3393173" cy="707886"/>
          </a:xfrm>
          <a:prstGeom prst="rect">
            <a:avLst/>
          </a:prstGeom>
          <a:noFill/>
        </p:spPr>
        <p:txBody>
          <a:bodyPr wrap="none" rtlCol="0">
            <a:spAutoFit/>
          </a:bodyPr>
          <a:lstStyle/>
          <a:p>
            <a:r>
              <a:rPr lang="en-US" altLang="zh-CN" sz="4000" b="1" dirty="0" smtClean="0">
                <a:solidFill>
                  <a:srgbClr val="017AE2"/>
                </a:solidFill>
                <a:latin typeface="微软雅黑" panose="020B0503020204020204" charset="-122"/>
                <a:ea typeface="微软雅黑" panose="020B0503020204020204" charset="-122"/>
              </a:rPr>
              <a:t>THANK YOU</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1771" y="1635646"/>
            <a:ext cx="1343592" cy="2385268"/>
          </a:xfrm>
          <a:prstGeom prst="rect">
            <a:avLst/>
          </a:prstGeom>
          <a:no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85800" latinLnBrk="1" hangingPunct="0">
              <a:lnSpc>
                <a:spcPct val="150000"/>
              </a:lnSpc>
            </a:pPr>
            <a:r>
              <a:rPr lang="zh-CN" altLang="en-US" sz="1000" dirty="0" smtClean="0">
                <a:latin typeface="幼圆" charset="0"/>
                <a:ea typeface="幼圆" charset="0"/>
                <a:cs typeface="幼圆" charset="0"/>
              </a:rPr>
              <a:t>掌贝</a:t>
            </a:r>
            <a:r>
              <a:rPr lang="zh-CN" altLang="en-US" sz="1000" dirty="0">
                <a:latin typeface="幼圆" charset="0"/>
                <a:ea typeface="幼圆" charset="0"/>
                <a:cs typeface="幼圆" charset="0"/>
              </a:rPr>
              <a:t>帮助商户实现</a:t>
            </a:r>
            <a:r>
              <a:rPr lang="en-US" altLang="zh-CN" sz="1000" dirty="0">
                <a:latin typeface="幼圆" charset="0"/>
                <a:ea typeface="幼圆" charset="0"/>
                <a:cs typeface="幼圆" charset="0"/>
              </a:rPr>
              <a:t>ALL IN ONE</a:t>
            </a:r>
            <a:r>
              <a:rPr lang="zh-CN" altLang="en-US" sz="1000" dirty="0">
                <a:latin typeface="幼圆" charset="0"/>
                <a:ea typeface="幼圆" charset="0"/>
                <a:cs typeface="幼圆" charset="0"/>
              </a:rPr>
              <a:t>：店内点菜、支付、卡券管理、外卖、团购</a:t>
            </a:r>
            <a:r>
              <a:rPr lang="zh-CN" altLang="en-US" sz="1000" dirty="0" smtClean="0">
                <a:latin typeface="幼圆" charset="0"/>
                <a:ea typeface="幼圆" charset="0"/>
                <a:cs typeface="幼圆" charset="0"/>
              </a:rPr>
              <a:t>等通过一</a:t>
            </a:r>
            <a:r>
              <a:rPr lang="zh-CN" altLang="en-US" sz="1000" dirty="0">
                <a:latin typeface="幼圆" charset="0"/>
                <a:ea typeface="幼圆" charset="0"/>
                <a:cs typeface="幼圆" charset="0"/>
              </a:rPr>
              <a:t>台智能终端全部搞定，解决原来多个分散硬件终端问题；同时实现后台数据的一体化呈现、商品管理和数据关联和</a:t>
            </a:r>
            <a:r>
              <a:rPr lang="zh-CN" altLang="en-US" sz="1000" dirty="0" smtClean="0">
                <a:latin typeface="幼圆" charset="0"/>
                <a:ea typeface="幼圆" charset="0"/>
                <a:cs typeface="幼圆" charset="0"/>
              </a:rPr>
              <a:t>统计。</a:t>
            </a:r>
            <a:endParaRPr lang="zh-CN" altLang="en-US" sz="1000" dirty="0">
              <a:latin typeface="幼圆" charset="0"/>
              <a:ea typeface="幼圆" charset="0"/>
              <a:cs typeface="幼圆" charset="0"/>
            </a:endParaRPr>
          </a:p>
        </p:txBody>
      </p:sp>
      <p:sp>
        <p:nvSpPr>
          <p:cNvPr id="5" name="TextBox 4"/>
          <p:cNvSpPr txBox="1"/>
          <p:nvPr/>
        </p:nvSpPr>
        <p:spPr>
          <a:xfrm>
            <a:off x="2818317" y="1635646"/>
            <a:ext cx="1368625" cy="2385268"/>
          </a:xfrm>
          <a:prstGeom prst="rect">
            <a:avLst/>
          </a:prstGeom>
          <a:no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85800" latinLnBrk="1" hangingPunct="0">
              <a:lnSpc>
                <a:spcPct val="150000"/>
              </a:lnSpc>
            </a:pPr>
            <a:r>
              <a:rPr lang="zh-CN" altLang="en-US" sz="1000" dirty="0">
                <a:latin typeface="幼圆" charset="0"/>
                <a:ea typeface="幼圆" charset="0"/>
                <a:cs typeface="幼圆" charset="0"/>
              </a:rPr>
              <a:t>商户通过掌贝服务消费者，无论是通过支付、外卖接单、团购核销、还是点餐排队均可沉淀消费者信息，留下消费者联系方式，方便后续通过短信消息、卡券等多种营销方式进行精准营销，帮助商户实现多业务渠道转化会员。</a:t>
            </a:r>
          </a:p>
        </p:txBody>
      </p:sp>
      <p:sp>
        <p:nvSpPr>
          <p:cNvPr id="6" name="TextBox 5"/>
          <p:cNvSpPr txBox="1"/>
          <p:nvPr/>
        </p:nvSpPr>
        <p:spPr>
          <a:xfrm>
            <a:off x="4822724" y="1635646"/>
            <a:ext cx="1295169" cy="2385268"/>
          </a:xfrm>
          <a:prstGeom prst="rect">
            <a:avLst/>
          </a:prstGeom>
          <a:no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85800" latinLnBrk="1" hangingPunct="0">
              <a:lnSpc>
                <a:spcPct val="150000"/>
              </a:lnSpc>
            </a:pPr>
            <a:r>
              <a:rPr lang="zh-CN" altLang="en-US" sz="1000" dirty="0" smtClean="0">
                <a:latin typeface="幼圆" charset="0"/>
                <a:ea typeface="幼圆" charset="0"/>
                <a:cs typeface="幼圆" charset="0"/>
              </a:rPr>
              <a:t>掌贝</a:t>
            </a:r>
            <a:r>
              <a:rPr lang="zh-CN" altLang="en-US" sz="1000" dirty="0">
                <a:latin typeface="幼圆" charset="0"/>
                <a:ea typeface="幼圆" charset="0"/>
                <a:cs typeface="幼圆" charset="0"/>
              </a:rPr>
              <a:t>帮助商户将各种第三方平台</a:t>
            </a:r>
            <a:r>
              <a:rPr lang="en-US" altLang="zh-CN" sz="1000" dirty="0">
                <a:latin typeface="幼圆" charset="0"/>
                <a:ea typeface="幼圆" charset="0"/>
                <a:cs typeface="幼圆" charset="0"/>
              </a:rPr>
              <a:t>(</a:t>
            </a:r>
            <a:r>
              <a:rPr lang="zh-CN" altLang="en-US" sz="1000" dirty="0">
                <a:latin typeface="幼圆" charset="0"/>
                <a:ea typeface="幼圆" charset="0"/>
                <a:cs typeface="幼圆" charset="0"/>
              </a:rPr>
              <a:t>微信、支付宝、团购、外卖等</a:t>
            </a:r>
            <a:r>
              <a:rPr lang="en-US" altLang="zh-CN" sz="1000" dirty="0">
                <a:latin typeface="幼圆" charset="0"/>
                <a:ea typeface="幼圆" charset="0"/>
                <a:cs typeface="幼圆" charset="0"/>
              </a:rPr>
              <a:t>)</a:t>
            </a:r>
            <a:r>
              <a:rPr lang="zh-CN" altLang="en-US" sz="1000" dirty="0">
                <a:latin typeface="幼圆" charset="0"/>
                <a:ea typeface="幼圆" charset="0"/>
                <a:cs typeface="幼圆" charset="0"/>
              </a:rPr>
              <a:t>的消费者交易数据沉淀下来，做数据的整合统计和分析，并可将沉淀下来的数据进行挖掘并帮助商户实现消费者二次营销、数据</a:t>
            </a:r>
            <a:r>
              <a:rPr lang="zh-CN" altLang="en-US" sz="1000" dirty="0" smtClean="0">
                <a:latin typeface="幼圆" charset="0"/>
                <a:ea typeface="幼圆" charset="0"/>
                <a:cs typeface="幼圆" charset="0"/>
              </a:rPr>
              <a:t>经营。</a:t>
            </a:r>
            <a:endParaRPr lang="zh-CN" altLang="en-US" sz="1000" dirty="0">
              <a:latin typeface="幼圆" charset="0"/>
              <a:ea typeface="幼圆" charset="0"/>
              <a:cs typeface="幼圆" charset="0"/>
              <a:sym typeface="Trebuchet MS"/>
            </a:endParaRPr>
          </a:p>
        </p:txBody>
      </p:sp>
      <p:sp>
        <p:nvSpPr>
          <p:cNvPr id="7" name="TextBox 6"/>
          <p:cNvSpPr txBox="1"/>
          <p:nvPr/>
        </p:nvSpPr>
        <p:spPr>
          <a:xfrm>
            <a:off x="6707574" y="1635646"/>
            <a:ext cx="1322526" cy="2616101"/>
          </a:xfrm>
          <a:prstGeom prst="rect">
            <a:avLst/>
          </a:prstGeom>
          <a:noFill/>
          <a:ln w="12700" cap="flat">
            <a:solidFill>
              <a:schemeClr val="bg1"/>
            </a:solidFill>
            <a:miter lim="400000"/>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algn="ctr" defTabSz="685800" latinLnBrk="1" hangingPunct="0">
              <a:lnSpc>
                <a:spcPct val="150000"/>
              </a:lnSpc>
            </a:pPr>
            <a:r>
              <a:rPr lang="zh-CN" altLang="en-US" sz="1000" dirty="0" smtClean="0">
                <a:latin typeface="幼圆" charset="0"/>
                <a:ea typeface="幼圆" charset="0"/>
                <a:cs typeface="幼圆" charset="0"/>
              </a:rPr>
              <a:t>掌贝</a:t>
            </a:r>
            <a:r>
              <a:rPr lang="zh-CN" altLang="en-US" sz="1000" dirty="0">
                <a:latin typeface="幼圆" charset="0"/>
                <a:ea typeface="幼圆" charset="0"/>
                <a:cs typeface="幼圆" charset="0"/>
              </a:rPr>
              <a:t>帮助商户实现店内拉客营销，店内场景营销、在线微页营销及游戏营销、</a:t>
            </a:r>
            <a:r>
              <a:rPr lang="en-US" altLang="zh-CN" sz="1000" dirty="0">
                <a:latin typeface="幼圆" charset="0"/>
                <a:ea typeface="幼圆" charset="0"/>
                <a:cs typeface="幼圆" charset="0"/>
              </a:rPr>
              <a:t>DSP</a:t>
            </a:r>
            <a:r>
              <a:rPr lang="zh-CN" altLang="en-US" sz="1000" dirty="0">
                <a:latin typeface="幼圆" charset="0"/>
                <a:ea typeface="幼圆" charset="0"/>
                <a:cs typeface="幼圆" charset="0"/>
              </a:rPr>
              <a:t>卡券分发全渠道、全场景营销。掌贝基于数据为商户提供智慧化营销管理系统</a:t>
            </a:r>
            <a:r>
              <a:rPr lang="zh-CN" altLang="en-US" sz="1000" dirty="0" smtClean="0">
                <a:latin typeface="幼圆" charset="0"/>
                <a:ea typeface="幼圆" charset="0"/>
                <a:cs typeface="幼圆" charset="0"/>
              </a:rPr>
              <a:t>，帮助商户</a:t>
            </a:r>
            <a:r>
              <a:rPr lang="zh-CN" altLang="en-US" sz="1000" dirty="0">
                <a:latin typeface="幼圆" charset="0"/>
                <a:ea typeface="幼圆" charset="0"/>
                <a:cs typeface="幼圆" charset="0"/>
              </a:rPr>
              <a:t>低</a:t>
            </a:r>
            <a:r>
              <a:rPr lang="zh-CN" altLang="en-US" sz="1000" dirty="0" smtClean="0">
                <a:latin typeface="幼圆" charset="0"/>
                <a:ea typeface="幼圆" charset="0"/>
                <a:cs typeface="幼圆" charset="0"/>
              </a:rPr>
              <a:t>成本导流并</a:t>
            </a:r>
            <a:r>
              <a:rPr lang="zh-CN" altLang="en-US" sz="1000" dirty="0">
                <a:latin typeface="幼圆" charset="0"/>
                <a:ea typeface="幼圆" charset="0"/>
                <a:cs typeface="幼圆" charset="0"/>
              </a:rPr>
              <a:t>维护老客户，提高老客户的</a:t>
            </a:r>
            <a:r>
              <a:rPr lang="zh-CN" altLang="en-US" sz="1000" dirty="0" smtClean="0">
                <a:latin typeface="幼圆" charset="0"/>
                <a:ea typeface="幼圆" charset="0"/>
                <a:cs typeface="幼圆" charset="0"/>
              </a:rPr>
              <a:t>消费率。</a:t>
            </a:r>
            <a:endParaRPr lang="zh-CN" altLang="en-US" sz="1000" dirty="0">
              <a:latin typeface="幼圆" charset="0"/>
              <a:ea typeface="幼圆" charset="0"/>
              <a:cs typeface="幼圆" charset="0"/>
            </a:endParaRPr>
          </a:p>
        </p:txBody>
      </p:sp>
      <p:sp>
        <p:nvSpPr>
          <p:cNvPr id="10" name="文本框 9"/>
          <p:cNvSpPr txBox="1"/>
          <p:nvPr/>
        </p:nvSpPr>
        <p:spPr>
          <a:xfrm>
            <a:off x="317185" y="219306"/>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2</a:t>
            </a:r>
            <a:r>
              <a:rPr lang="zh-CN" altLang="en-US" sz="2100" b="1" dirty="0" smtClean="0">
                <a:solidFill>
                  <a:srgbClr val="0182F0"/>
                </a:solidFill>
                <a:latin typeface="幼圆" charset="0"/>
                <a:ea typeface="幼圆" charset="0"/>
                <a:cs typeface="幼圆" charset="0"/>
              </a:rPr>
              <a:t>、掌贝价值</a:t>
            </a:r>
            <a:endParaRPr lang="zh-CN" altLang="en-US" sz="2100" b="1" dirty="0">
              <a:solidFill>
                <a:srgbClr val="0182F0"/>
              </a:solidFill>
              <a:latin typeface="幼圆" charset="0"/>
              <a:ea typeface="幼圆" charset="0"/>
              <a:cs typeface="幼圆" charset="0"/>
            </a:endParaRPr>
          </a:p>
        </p:txBody>
      </p:sp>
      <p:pic>
        <p:nvPicPr>
          <p:cNvPr id="3" name="图片 2"/>
          <p:cNvPicPr>
            <a:picLocks noChangeAspect="1"/>
          </p:cNvPicPr>
          <p:nvPr/>
        </p:nvPicPr>
        <p:blipFill>
          <a:blip r:embed="rId3" cstate="print">
            <a:duotone>
              <a:prstClr val="black"/>
              <a:schemeClr val="tx2">
                <a:lumMod val="60000"/>
                <a:lumOff val="40000"/>
                <a:tint val="45000"/>
                <a:satMod val="400000"/>
              </a:schemeClr>
            </a:duotone>
          </a:blip>
          <a:stretch>
            <a:fillRect/>
          </a:stretch>
        </p:blipFill>
        <p:spPr>
          <a:xfrm>
            <a:off x="3076926" y="1188612"/>
            <a:ext cx="288000" cy="288000"/>
          </a:xfrm>
          <a:prstGeom prst="rect">
            <a:avLst/>
          </a:prstGeom>
        </p:spPr>
      </p:pic>
      <p:sp>
        <p:nvSpPr>
          <p:cNvPr id="11" name="矩形 10"/>
          <p:cNvSpPr/>
          <p:nvPr/>
        </p:nvSpPr>
        <p:spPr>
          <a:xfrm>
            <a:off x="899119" y="1601055"/>
            <a:ext cx="1368625" cy="265234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幼圆" charset="0"/>
              <a:ea typeface="幼圆" charset="0"/>
              <a:cs typeface="幼圆" charset="0"/>
            </a:endParaRPr>
          </a:p>
        </p:txBody>
      </p:sp>
      <p:sp>
        <p:nvSpPr>
          <p:cNvPr id="12" name="矩形 11"/>
          <p:cNvSpPr/>
          <p:nvPr/>
        </p:nvSpPr>
        <p:spPr>
          <a:xfrm>
            <a:off x="2818317" y="1601055"/>
            <a:ext cx="1368625" cy="265234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幼圆" charset="0"/>
              <a:ea typeface="幼圆" charset="0"/>
              <a:cs typeface="幼圆" charset="0"/>
            </a:endParaRPr>
          </a:p>
        </p:txBody>
      </p:sp>
      <p:sp>
        <p:nvSpPr>
          <p:cNvPr id="13" name="矩形 12"/>
          <p:cNvSpPr/>
          <p:nvPr/>
        </p:nvSpPr>
        <p:spPr>
          <a:xfrm>
            <a:off x="4785995" y="1601055"/>
            <a:ext cx="1368625" cy="265234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solidFill>
                <a:schemeClr val="tx2">
                  <a:lumMod val="60000"/>
                  <a:lumOff val="40000"/>
                </a:schemeClr>
              </a:solidFill>
              <a:latin typeface="幼圆" charset="0"/>
              <a:ea typeface="幼圆" charset="0"/>
              <a:cs typeface="幼圆" charset="0"/>
            </a:endParaRPr>
          </a:p>
        </p:txBody>
      </p:sp>
      <p:sp>
        <p:nvSpPr>
          <p:cNvPr id="14" name="矩形 13"/>
          <p:cNvSpPr/>
          <p:nvPr/>
        </p:nvSpPr>
        <p:spPr>
          <a:xfrm>
            <a:off x="6731767" y="1601055"/>
            <a:ext cx="1368625" cy="2652348"/>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00">
              <a:latin typeface="幼圆" charset="0"/>
              <a:ea typeface="幼圆" charset="0"/>
              <a:cs typeface="幼圆" charset="0"/>
            </a:endParaRPr>
          </a:p>
        </p:txBody>
      </p:sp>
      <p:sp>
        <p:nvSpPr>
          <p:cNvPr id="15" name="矩形 14"/>
          <p:cNvSpPr/>
          <p:nvPr/>
        </p:nvSpPr>
        <p:spPr>
          <a:xfrm>
            <a:off x="3349605" y="1131590"/>
            <a:ext cx="646331" cy="369332"/>
          </a:xfrm>
          <a:prstGeom prst="rect">
            <a:avLst/>
          </a:prstGeom>
        </p:spPr>
        <p:txBody>
          <a:bodyPr wrap="none">
            <a:spAutoFit/>
          </a:bodyPr>
          <a:lstStyle/>
          <a:p>
            <a:r>
              <a:rPr lang="zh-CN" altLang="en-US" dirty="0" smtClean="0">
                <a:solidFill>
                  <a:schemeClr val="accent2">
                    <a:lumMod val="75000"/>
                  </a:schemeClr>
                </a:solidFill>
                <a:latin typeface="幼圆" charset="0"/>
                <a:ea typeface="幼圆" charset="0"/>
                <a:cs typeface="幼圆" charset="0"/>
              </a:rPr>
              <a:t>连接</a:t>
            </a:r>
            <a:endParaRPr lang="zh-CN" altLang="en-US" dirty="0">
              <a:solidFill>
                <a:schemeClr val="accent2">
                  <a:lumMod val="75000"/>
                </a:schemeClr>
              </a:solidFill>
              <a:latin typeface="幼圆" charset="0"/>
              <a:ea typeface="幼圆" charset="0"/>
              <a:cs typeface="幼圆" charset="0"/>
            </a:endParaRPr>
          </a:p>
        </p:txBody>
      </p:sp>
      <p:pic>
        <p:nvPicPr>
          <p:cNvPr id="16" name="图片 15"/>
          <p:cNvPicPr>
            <a:picLocks noChangeAspect="1"/>
          </p:cNvPicPr>
          <p:nvPr/>
        </p:nvPicPr>
        <p:blipFill>
          <a:blip r:embed="rId4" cstate="print">
            <a:duotone>
              <a:prstClr val="black"/>
              <a:schemeClr val="tx2">
                <a:lumMod val="60000"/>
                <a:lumOff val="40000"/>
                <a:tint val="45000"/>
                <a:satMod val="400000"/>
              </a:schemeClr>
            </a:duotone>
          </a:blip>
          <a:stretch>
            <a:fillRect/>
          </a:stretch>
        </p:blipFill>
        <p:spPr>
          <a:xfrm>
            <a:off x="1179663" y="1156704"/>
            <a:ext cx="288000" cy="288000"/>
          </a:xfrm>
          <a:prstGeom prst="rect">
            <a:avLst/>
          </a:prstGeom>
        </p:spPr>
      </p:pic>
      <p:sp>
        <p:nvSpPr>
          <p:cNvPr id="17" name="矩形 16"/>
          <p:cNvSpPr/>
          <p:nvPr/>
        </p:nvSpPr>
        <p:spPr>
          <a:xfrm>
            <a:off x="1477397" y="1122298"/>
            <a:ext cx="646331" cy="369332"/>
          </a:xfrm>
          <a:prstGeom prst="rect">
            <a:avLst/>
          </a:prstGeom>
        </p:spPr>
        <p:txBody>
          <a:bodyPr wrap="none">
            <a:spAutoFit/>
          </a:bodyPr>
          <a:lstStyle/>
          <a:p>
            <a:r>
              <a:rPr lang="zh-CN" altLang="en-US" dirty="0" smtClean="0">
                <a:solidFill>
                  <a:schemeClr val="accent2">
                    <a:lumMod val="75000"/>
                  </a:schemeClr>
                </a:solidFill>
                <a:latin typeface="幼圆" charset="0"/>
                <a:ea typeface="幼圆" charset="0"/>
                <a:cs typeface="幼圆" charset="0"/>
              </a:rPr>
              <a:t>融合</a:t>
            </a:r>
            <a:endParaRPr lang="zh-CN" altLang="en-US" dirty="0">
              <a:solidFill>
                <a:schemeClr val="accent2">
                  <a:lumMod val="75000"/>
                </a:schemeClr>
              </a:solidFill>
              <a:latin typeface="幼圆" charset="0"/>
              <a:ea typeface="幼圆" charset="0"/>
              <a:cs typeface="幼圆" charset="0"/>
            </a:endParaRPr>
          </a:p>
        </p:txBody>
      </p:sp>
      <p:pic>
        <p:nvPicPr>
          <p:cNvPr id="18" name="图片 17"/>
          <p:cNvPicPr>
            <a:picLocks noChangeAspect="1"/>
          </p:cNvPicPr>
          <p:nvPr/>
        </p:nvPicPr>
        <p:blipFill>
          <a:blip r:embed="rId5" cstate="print">
            <a:duotone>
              <a:prstClr val="black"/>
              <a:schemeClr val="tx2">
                <a:lumMod val="60000"/>
                <a:lumOff val="40000"/>
                <a:tint val="45000"/>
                <a:satMod val="400000"/>
              </a:schemeClr>
            </a:duotone>
          </a:blip>
          <a:stretch>
            <a:fillRect/>
          </a:stretch>
        </p:blipFill>
        <p:spPr>
          <a:xfrm>
            <a:off x="5005821" y="1191954"/>
            <a:ext cx="288000" cy="288000"/>
          </a:xfrm>
          <a:prstGeom prst="rect">
            <a:avLst/>
          </a:prstGeom>
        </p:spPr>
      </p:pic>
      <p:sp>
        <p:nvSpPr>
          <p:cNvPr id="19" name="矩形 18"/>
          <p:cNvSpPr/>
          <p:nvPr/>
        </p:nvSpPr>
        <p:spPr>
          <a:xfrm>
            <a:off x="5293821" y="1131590"/>
            <a:ext cx="646331" cy="369332"/>
          </a:xfrm>
          <a:prstGeom prst="rect">
            <a:avLst/>
          </a:prstGeom>
        </p:spPr>
        <p:txBody>
          <a:bodyPr wrap="none">
            <a:spAutoFit/>
          </a:bodyPr>
          <a:lstStyle/>
          <a:p>
            <a:r>
              <a:rPr lang="zh-CN" altLang="en-US" dirty="0" smtClean="0">
                <a:solidFill>
                  <a:schemeClr val="accent2">
                    <a:lumMod val="75000"/>
                  </a:schemeClr>
                </a:solidFill>
                <a:latin typeface="幼圆" charset="0"/>
                <a:ea typeface="幼圆" charset="0"/>
                <a:cs typeface="幼圆" charset="0"/>
              </a:rPr>
              <a:t>数据</a:t>
            </a:r>
            <a:endParaRPr lang="zh-CN" altLang="en-US" dirty="0">
              <a:solidFill>
                <a:schemeClr val="accent2">
                  <a:lumMod val="75000"/>
                </a:schemeClr>
              </a:solidFill>
              <a:latin typeface="幼圆" charset="0"/>
              <a:ea typeface="幼圆" charset="0"/>
              <a:cs typeface="幼圆" charset="0"/>
            </a:endParaRPr>
          </a:p>
        </p:txBody>
      </p:sp>
      <p:pic>
        <p:nvPicPr>
          <p:cNvPr id="30" name="图片 29"/>
          <p:cNvPicPr>
            <a:picLocks noChangeAspect="1"/>
          </p:cNvPicPr>
          <p:nvPr/>
        </p:nvPicPr>
        <p:blipFill>
          <a:blip r:embed="rId6" cstate="print">
            <a:duotone>
              <a:prstClr val="black"/>
              <a:schemeClr val="tx2">
                <a:lumMod val="60000"/>
                <a:lumOff val="40000"/>
                <a:tint val="45000"/>
                <a:satMod val="400000"/>
              </a:schemeClr>
            </a:duotone>
          </a:blip>
          <a:stretch>
            <a:fillRect/>
          </a:stretch>
        </p:blipFill>
        <p:spPr>
          <a:xfrm>
            <a:off x="6947213" y="1162782"/>
            <a:ext cx="288000" cy="288000"/>
          </a:xfrm>
          <a:prstGeom prst="rect">
            <a:avLst/>
          </a:prstGeom>
        </p:spPr>
      </p:pic>
      <p:sp>
        <p:nvSpPr>
          <p:cNvPr id="32" name="矩形 31"/>
          <p:cNvSpPr/>
          <p:nvPr/>
        </p:nvSpPr>
        <p:spPr>
          <a:xfrm>
            <a:off x="7238037" y="1131590"/>
            <a:ext cx="646331" cy="369332"/>
          </a:xfrm>
          <a:prstGeom prst="rect">
            <a:avLst/>
          </a:prstGeom>
        </p:spPr>
        <p:txBody>
          <a:bodyPr wrap="none">
            <a:spAutoFit/>
          </a:bodyPr>
          <a:lstStyle/>
          <a:p>
            <a:r>
              <a:rPr lang="zh-CN" altLang="en-US" dirty="0" smtClean="0">
                <a:solidFill>
                  <a:schemeClr val="accent2">
                    <a:lumMod val="75000"/>
                  </a:schemeClr>
                </a:solidFill>
                <a:latin typeface="幼圆" charset="0"/>
                <a:ea typeface="幼圆" charset="0"/>
                <a:cs typeface="幼圆" charset="0"/>
              </a:rPr>
              <a:t>营销</a:t>
            </a:r>
            <a:endParaRPr lang="zh-CN" altLang="en-US" dirty="0">
              <a:solidFill>
                <a:schemeClr val="accent2">
                  <a:lumMod val="75000"/>
                </a:schemeClr>
              </a:solidFill>
              <a:latin typeface="幼圆" charset="0"/>
              <a:ea typeface="幼圆" charset="0"/>
              <a:cs typeface="幼圆" charset="0"/>
            </a:endParaRPr>
          </a:p>
        </p:txBody>
      </p:sp>
    </p:spTree>
    <p:extLst>
      <p:ext uri="{BB962C8B-B14F-4D97-AF65-F5344CB8AC3E}">
        <p14:creationId xmlns:p14="http://schemas.microsoft.com/office/powerpoint/2010/main" val="47184796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7095" y="1619731"/>
            <a:ext cx="2016224" cy="461665"/>
          </a:xfrm>
          <a:prstGeom prst="rect">
            <a:avLst/>
          </a:prstGeom>
        </p:spPr>
        <p:txBody>
          <a:bodyPr wrap="square">
            <a:spAutoFit/>
          </a:bodyPr>
          <a:lstStyle/>
          <a:p>
            <a:pPr algn="ctr" latinLnBrk="1" hangingPunct="0">
              <a:lnSpc>
                <a:spcPct val="150000"/>
              </a:lnSpc>
            </a:pPr>
            <a:r>
              <a:rPr lang="zh-CN" altLang="en-US" sz="1600" b="1" dirty="0" smtClean="0">
                <a:solidFill>
                  <a:schemeClr val="tx1">
                    <a:lumMod val="50000"/>
                    <a:lumOff val="50000"/>
                  </a:schemeClr>
                </a:solidFill>
                <a:latin typeface="幼圆" charset="0"/>
                <a:ea typeface="幼圆" charset="0"/>
                <a:cs typeface="幼圆" charset="0"/>
              </a:rPr>
              <a:t>主宣传口号</a:t>
            </a:r>
            <a:endParaRPr lang="zh-CN" altLang="en-US" sz="1600" b="1" dirty="0">
              <a:solidFill>
                <a:schemeClr val="tx1">
                  <a:lumMod val="50000"/>
                  <a:lumOff val="50000"/>
                </a:schemeClr>
              </a:solidFill>
              <a:latin typeface="幼圆" charset="0"/>
              <a:ea typeface="幼圆" charset="0"/>
              <a:cs typeface="幼圆" charset="0"/>
              <a:sym typeface="Trebuchet MS" panose="020B0603020202020204"/>
            </a:endParaRPr>
          </a:p>
        </p:txBody>
      </p:sp>
      <p:sp>
        <p:nvSpPr>
          <p:cNvPr id="14" name="矩形 13"/>
          <p:cNvSpPr/>
          <p:nvPr/>
        </p:nvSpPr>
        <p:spPr>
          <a:xfrm>
            <a:off x="1126303" y="2759676"/>
            <a:ext cx="2016224" cy="461665"/>
          </a:xfrm>
          <a:prstGeom prst="rect">
            <a:avLst/>
          </a:prstGeom>
        </p:spPr>
        <p:txBody>
          <a:bodyPr wrap="square">
            <a:spAutoFit/>
          </a:bodyPr>
          <a:lstStyle/>
          <a:p>
            <a:pPr algn="ctr" latinLnBrk="1" hangingPunct="0">
              <a:lnSpc>
                <a:spcPct val="150000"/>
              </a:lnSpc>
            </a:pPr>
            <a:r>
              <a:rPr lang="zh-CN" altLang="en-US" sz="1600" b="1" dirty="0" smtClean="0">
                <a:solidFill>
                  <a:schemeClr val="tx1">
                    <a:lumMod val="50000"/>
                    <a:lumOff val="50000"/>
                  </a:schemeClr>
                </a:solidFill>
                <a:latin typeface="幼圆" charset="0"/>
                <a:ea typeface="幼圆" charset="0"/>
                <a:cs typeface="幼圆" charset="0"/>
                <a:sym typeface="Trebuchet MS" panose="020B0603020202020204"/>
              </a:rPr>
              <a:t>子宣传口号</a:t>
            </a:r>
            <a:endParaRPr lang="zh-CN" altLang="en-US" sz="1600" b="1" dirty="0">
              <a:solidFill>
                <a:schemeClr val="tx1">
                  <a:lumMod val="50000"/>
                  <a:lumOff val="50000"/>
                </a:schemeClr>
              </a:solidFill>
              <a:latin typeface="幼圆" charset="0"/>
              <a:ea typeface="幼圆" charset="0"/>
              <a:cs typeface="幼圆" charset="0"/>
              <a:sym typeface="Trebuchet MS" panose="020B0603020202020204"/>
            </a:endParaRPr>
          </a:p>
        </p:txBody>
      </p:sp>
      <p:sp>
        <p:nvSpPr>
          <p:cNvPr id="15" name="矩形 14"/>
          <p:cNvSpPr/>
          <p:nvPr/>
        </p:nvSpPr>
        <p:spPr>
          <a:xfrm>
            <a:off x="3419872" y="2766957"/>
            <a:ext cx="3096344" cy="461665"/>
          </a:xfrm>
          <a:prstGeom prst="rect">
            <a:avLst/>
          </a:prstGeom>
        </p:spPr>
        <p:txBody>
          <a:bodyPr wrap="square">
            <a:spAutoFit/>
          </a:bodyPr>
          <a:lstStyle/>
          <a:p>
            <a:pPr latinLnBrk="1" hangingPunct="0">
              <a:lnSpc>
                <a:spcPct val="150000"/>
              </a:lnSpc>
            </a:pPr>
            <a:r>
              <a:rPr lang="zh-CN" altLang="en-US" sz="1600" b="1" dirty="0" smtClean="0">
                <a:solidFill>
                  <a:srgbClr val="0182F0"/>
                </a:solidFill>
                <a:latin typeface="幼圆" charset="0"/>
                <a:ea typeface="幼圆" charset="0"/>
                <a:cs typeface="幼圆" charset="0"/>
                <a:sym typeface="Trebuchet MS" panose="020B0603020202020204"/>
              </a:rPr>
              <a:t>技术改变服务 智能提升营销</a:t>
            </a:r>
            <a:endParaRPr lang="zh-CN" altLang="en-US" sz="1600" b="1" dirty="0">
              <a:solidFill>
                <a:srgbClr val="0182F0"/>
              </a:solidFill>
              <a:latin typeface="幼圆" charset="0"/>
              <a:ea typeface="幼圆" charset="0"/>
              <a:cs typeface="幼圆" charset="0"/>
              <a:sym typeface="Trebuchet MS" panose="020B0603020202020204"/>
            </a:endParaRPr>
          </a:p>
        </p:txBody>
      </p:sp>
      <p:sp>
        <p:nvSpPr>
          <p:cNvPr id="16" name="矩形 15"/>
          <p:cNvSpPr/>
          <p:nvPr/>
        </p:nvSpPr>
        <p:spPr>
          <a:xfrm>
            <a:off x="7164288" y="4446655"/>
            <a:ext cx="1424260" cy="369332"/>
          </a:xfrm>
          <a:prstGeom prst="rect">
            <a:avLst/>
          </a:prstGeom>
        </p:spPr>
        <p:txBody>
          <a:bodyPr wrap="square">
            <a:spAutoFit/>
          </a:bodyPr>
          <a:lstStyle/>
          <a:p>
            <a:pPr algn="ctr" latinLnBrk="1" hangingPunct="0">
              <a:lnSpc>
                <a:spcPct val="150000"/>
              </a:lnSpc>
            </a:pPr>
            <a:r>
              <a:rPr lang="zh-CN" altLang="en-US" sz="1200" b="1" dirty="0" smtClean="0">
                <a:solidFill>
                  <a:schemeClr val="tx1">
                    <a:lumMod val="50000"/>
                    <a:lumOff val="50000"/>
                  </a:schemeClr>
                </a:solidFill>
                <a:latin typeface="幼圆" charset="0"/>
                <a:ea typeface="幼圆" charset="0"/>
                <a:cs typeface="幼圆" charset="0"/>
                <a:sym typeface="Trebuchet MS" panose="020B0603020202020204"/>
              </a:rPr>
              <a:t>掌贝吉祥物：贝贝</a:t>
            </a:r>
            <a:endParaRPr lang="zh-CN" altLang="en-US" sz="1200" b="1" dirty="0">
              <a:solidFill>
                <a:schemeClr val="tx1">
                  <a:lumMod val="50000"/>
                  <a:lumOff val="50000"/>
                </a:schemeClr>
              </a:solidFill>
              <a:latin typeface="幼圆" charset="0"/>
              <a:ea typeface="幼圆" charset="0"/>
              <a:cs typeface="幼圆" charset="0"/>
              <a:sym typeface="Trebuchet MS" panose="020B0603020202020204"/>
            </a:endParaRPr>
          </a:p>
        </p:txBody>
      </p:sp>
      <p:sp>
        <p:nvSpPr>
          <p:cNvPr id="17" name="矩形 16"/>
          <p:cNvSpPr/>
          <p:nvPr/>
        </p:nvSpPr>
        <p:spPr>
          <a:xfrm>
            <a:off x="3419872" y="1631476"/>
            <a:ext cx="2984128" cy="461665"/>
          </a:xfrm>
          <a:prstGeom prst="rect">
            <a:avLst/>
          </a:prstGeom>
        </p:spPr>
        <p:txBody>
          <a:bodyPr wrap="square">
            <a:spAutoFit/>
          </a:bodyPr>
          <a:lstStyle/>
          <a:p>
            <a:pPr latinLnBrk="1" hangingPunct="0">
              <a:lnSpc>
                <a:spcPct val="150000"/>
              </a:lnSpc>
            </a:pPr>
            <a:r>
              <a:rPr lang="zh-CN" altLang="en-US" sz="1600" b="1" dirty="0" smtClean="0">
                <a:solidFill>
                  <a:srgbClr val="0182F0"/>
                </a:solidFill>
                <a:latin typeface="幼圆" charset="0"/>
                <a:ea typeface="幼圆" charset="0"/>
                <a:cs typeface="幼圆" charset="0"/>
                <a:sym typeface="Trebuchet MS" panose="020B0603020202020204"/>
              </a:rPr>
              <a:t>智慧店铺开创者</a:t>
            </a:r>
            <a:endParaRPr lang="zh-CN" altLang="en-US" sz="1600" b="1" dirty="0">
              <a:solidFill>
                <a:srgbClr val="0182F0"/>
              </a:solidFill>
              <a:latin typeface="幼圆" charset="0"/>
              <a:ea typeface="幼圆" charset="0"/>
              <a:cs typeface="幼圆" charset="0"/>
              <a:sym typeface="Trebuchet MS" panose="020B0603020202020204"/>
            </a:endParaRPr>
          </a:p>
        </p:txBody>
      </p:sp>
      <p:sp>
        <p:nvSpPr>
          <p:cNvPr id="4" name="圆角矩形 3"/>
          <p:cNvSpPr/>
          <p:nvPr/>
        </p:nvSpPr>
        <p:spPr>
          <a:xfrm>
            <a:off x="1373119" y="1560721"/>
            <a:ext cx="1584176" cy="603176"/>
          </a:xfrm>
          <a:prstGeom prst="roundRect">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幼圆" charset="0"/>
              <a:ea typeface="幼圆" charset="0"/>
              <a:cs typeface="幼圆" charset="0"/>
            </a:endParaRPr>
          </a:p>
        </p:txBody>
      </p:sp>
      <p:sp>
        <p:nvSpPr>
          <p:cNvPr id="10" name="圆角矩形 9"/>
          <p:cNvSpPr/>
          <p:nvPr/>
        </p:nvSpPr>
        <p:spPr>
          <a:xfrm>
            <a:off x="1373119" y="2688513"/>
            <a:ext cx="1584176" cy="603176"/>
          </a:xfrm>
          <a:prstGeom prst="roundRect">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幼圆" charset="0"/>
              <a:ea typeface="幼圆" charset="0"/>
              <a:cs typeface="幼圆" charset="0"/>
            </a:endParaRPr>
          </a:p>
        </p:txBody>
      </p:sp>
      <p:sp>
        <p:nvSpPr>
          <p:cNvPr id="11" name="圆角矩形 10"/>
          <p:cNvSpPr/>
          <p:nvPr/>
        </p:nvSpPr>
        <p:spPr>
          <a:xfrm>
            <a:off x="3331433" y="1553070"/>
            <a:ext cx="3010238" cy="603176"/>
          </a:xfrm>
          <a:prstGeom prst="roundRect">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幼圆" charset="0"/>
              <a:ea typeface="幼圆" charset="0"/>
              <a:cs typeface="幼圆" charset="0"/>
            </a:endParaRPr>
          </a:p>
        </p:txBody>
      </p:sp>
      <p:sp>
        <p:nvSpPr>
          <p:cNvPr id="12" name="圆角矩形 11"/>
          <p:cNvSpPr/>
          <p:nvPr/>
        </p:nvSpPr>
        <p:spPr>
          <a:xfrm>
            <a:off x="3327759" y="2688654"/>
            <a:ext cx="3013912" cy="603176"/>
          </a:xfrm>
          <a:prstGeom prst="roundRect">
            <a:avLst/>
          </a:prstGeom>
          <a:noFill/>
          <a:ln w="9525">
            <a:solidFill>
              <a:schemeClr val="bg1">
                <a:lumMod val="6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latin typeface="幼圆" charset="0"/>
              <a:ea typeface="幼圆" charset="0"/>
              <a:cs typeface="幼圆" charset="0"/>
            </a:endParaRPr>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54288" y="3004914"/>
            <a:ext cx="2044259" cy="1441741"/>
          </a:xfrm>
          <a:prstGeom prst="rect">
            <a:avLst/>
          </a:prstGeom>
        </p:spPr>
      </p:pic>
      <p:sp>
        <p:nvSpPr>
          <p:cNvPr id="18" name="文本框 17"/>
          <p:cNvSpPr txBox="1"/>
          <p:nvPr/>
        </p:nvSpPr>
        <p:spPr>
          <a:xfrm>
            <a:off x="317185" y="219306"/>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3</a:t>
            </a:r>
            <a:r>
              <a:rPr lang="zh-CN" altLang="en-US" sz="2100" b="1" dirty="0" smtClean="0">
                <a:solidFill>
                  <a:srgbClr val="0182F0"/>
                </a:solidFill>
                <a:latin typeface="幼圆" charset="0"/>
                <a:ea typeface="幼圆" charset="0"/>
                <a:cs typeface="幼圆" charset="0"/>
              </a:rPr>
              <a:t>、宣传口号</a:t>
            </a:r>
            <a:endParaRPr lang="zh-CN" altLang="en-US" sz="2100" b="1" dirty="0">
              <a:solidFill>
                <a:srgbClr val="0182F0"/>
              </a:solidFill>
              <a:latin typeface="幼圆" charset="0"/>
              <a:ea typeface="幼圆" charset="0"/>
              <a:cs typeface="幼圆" charset="0"/>
            </a:endParaRPr>
          </a:p>
        </p:txBody>
      </p:sp>
    </p:spTree>
    <p:extLst>
      <p:ext uri="{BB962C8B-B14F-4D97-AF65-F5344CB8AC3E}">
        <p14:creationId xmlns:p14="http://schemas.microsoft.com/office/powerpoint/2010/main" val="1875882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4</a:t>
            </a:r>
            <a:r>
              <a:rPr lang="zh-CN" altLang="en-US" sz="2100" b="1" dirty="0" smtClean="0">
                <a:solidFill>
                  <a:srgbClr val="0182F0"/>
                </a:solidFill>
                <a:latin typeface="幼圆" charset="0"/>
                <a:ea typeface="幼圆" charset="0"/>
                <a:cs typeface="幼圆" charset="0"/>
              </a:rPr>
              <a:t>、创新故事</a:t>
            </a:r>
            <a:endParaRPr lang="zh-CN" altLang="en-US" sz="2100" b="1" dirty="0">
              <a:solidFill>
                <a:srgbClr val="0068B6"/>
              </a:solidFill>
              <a:latin typeface="幼圆" charset="0"/>
              <a:ea typeface="幼圆" charset="0"/>
              <a:cs typeface="幼圆" charset="0"/>
            </a:endParaRPr>
          </a:p>
        </p:txBody>
      </p:sp>
      <p:sp>
        <p:nvSpPr>
          <p:cNvPr id="2" name="矩形 1"/>
          <p:cNvSpPr/>
          <p:nvPr/>
        </p:nvSpPr>
        <p:spPr>
          <a:xfrm>
            <a:off x="300875" y="704018"/>
            <a:ext cx="7298090" cy="646331"/>
          </a:xfrm>
          <a:prstGeom prst="rect">
            <a:avLst/>
          </a:prstGeom>
        </p:spPr>
        <p:txBody>
          <a:bodyPr wrap="square">
            <a:spAutoFit/>
          </a:bodyPr>
          <a:lstStyle/>
          <a:p>
            <a:pPr>
              <a:lnSpc>
                <a:spcPct val="150000"/>
              </a:lnSpc>
            </a:pPr>
            <a:r>
              <a:rPr lang="zh-CN" altLang="en-US" sz="1200" dirty="0" smtClean="0">
                <a:latin typeface="幼圆" charset="0"/>
                <a:ea typeface="幼圆" charset="0"/>
                <a:cs typeface="幼圆" charset="0"/>
              </a:rPr>
              <a:t>掌贝创造并定义多项行业技术，同时通过产品创新推动了智慧店铺的发展，创造性发明了多种革命性产品与技术。</a:t>
            </a:r>
            <a:endParaRPr lang="zh-CN" altLang="en-US" sz="1200" dirty="0">
              <a:latin typeface="幼圆" charset="0"/>
              <a:ea typeface="幼圆" charset="0"/>
              <a:cs typeface="幼圆" charset="0"/>
            </a:endParaRPr>
          </a:p>
        </p:txBody>
      </p:sp>
      <p:cxnSp>
        <p:nvCxnSpPr>
          <p:cNvPr id="13" name="直接连接符 12"/>
          <p:cNvCxnSpPr>
            <a:endCxn id="36" idx="0"/>
          </p:cNvCxnSpPr>
          <p:nvPr/>
        </p:nvCxnSpPr>
        <p:spPr>
          <a:xfrm>
            <a:off x="755015" y="1709420"/>
            <a:ext cx="10795" cy="2334260"/>
          </a:xfrm>
          <a:prstGeom prst="line">
            <a:avLst/>
          </a:prstGeom>
          <a:ln w="15875">
            <a:solidFill>
              <a:srgbClr val="017AE2"/>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846082" y="1400265"/>
            <a:ext cx="646331" cy="507831"/>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b="1" dirty="0">
                <a:solidFill>
                  <a:srgbClr val="0182F0"/>
                </a:solidFill>
                <a:latin typeface="幼圆" charset="0"/>
                <a:ea typeface="幼圆" charset="0"/>
                <a:cs typeface="幼圆" charset="0"/>
              </a:rPr>
              <a:t>2012</a:t>
            </a:r>
          </a:p>
        </p:txBody>
      </p:sp>
      <p:sp>
        <p:nvSpPr>
          <p:cNvPr id="4" name="矩形 3"/>
          <p:cNvSpPr/>
          <p:nvPr/>
        </p:nvSpPr>
        <p:spPr>
          <a:xfrm>
            <a:off x="962644" y="1863918"/>
            <a:ext cx="3137925" cy="369332"/>
          </a:xfrm>
          <a:prstGeom prst="rect">
            <a:avLst/>
          </a:prstGeom>
        </p:spPr>
        <p:txBody>
          <a:bodyPr wrap="square">
            <a:spAutoFit/>
          </a:bodyPr>
          <a:lstStyle/>
          <a:p>
            <a:pPr marR="0" lvl="0" indent="0" defTabSz="-635" fontAlgn="base">
              <a:lnSpc>
                <a:spcPct val="150000"/>
              </a:lnSpc>
              <a:spcBef>
                <a:spcPct val="0"/>
              </a:spcBef>
              <a:spcAft>
                <a:spcPct val="0"/>
              </a:spcAft>
              <a:buClrTx/>
              <a:buSzTx/>
            </a:pPr>
            <a:r>
              <a:rPr lang="zh-CN" altLang="zh-CN" sz="1200" dirty="0" smtClean="0">
                <a:latin typeface="幼圆" charset="0"/>
                <a:ea typeface="幼圆" charset="0"/>
                <a:cs typeface="幼圆" charset="0"/>
              </a:rPr>
              <a:t>掌贝发明线下二维码支付，并推动微信支付 </a:t>
            </a:r>
            <a:endParaRPr lang="zh-CN" altLang="zh-CN" sz="1200" dirty="0">
              <a:latin typeface="幼圆" charset="0"/>
              <a:ea typeface="幼圆" charset="0"/>
              <a:cs typeface="幼圆" charset="0"/>
            </a:endParaRPr>
          </a:p>
        </p:txBody>
      </p:sp>
      <p:sp>
        <p:nvSpPr>
          <p:cNvPr id="19" name="矩形 18"/>
          <p:cNvSpPr/>
          <p:nvPr/>
        </p:nvSpPr>
        <p:spPr>
          <a:xfrm>
            <a:off x="849907" y="2198570"/>
            <a:ext cx="646331" cy="507831"/>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b="1" dirty="0">
                <a:solidFill>
                  <a:srgbClr val="0182F0"/>
                </a:solidFill>
                <a:latin typeface="幼圆" charset="0"/>
                <a:ea typeface="幼圆" charset="0"/>
                <a:cs typeface="幼圆" charset="0"/>
              </a:rPr>
              <a:t>2013</a:t>
            </a:r>
            <a:endParaRPr lang="en-US" altLang="zh-CN" b="1" dirty="0">
              <a:solidFill>
                <a:srgbClr val="0070C0"/>
              </a:solidFill>
              <a:latin typeface="幼圆" charset="0"/>
              <a:ea typeface="幼圆" charset="0"/>
              <a:cs typeface="幼圆" charset="0"/>
            </a:endParaRPr>
          </a:p>
        </p:txBody>
      </p:sp>
      <p:sp>
        <p:nvSpPr>
          <p:cNvPr id="5" name="矩形 4"/>
          <p:cNvSpPr/>
          <p:nvPr/>
        </p:nvSpPr>
        <p:spPr>
          <a:xfrm>
            <a:off x="946925" y="2639824"/>
            <a:ext cx="2042547" cy="369332"/>
          </a:xfrm>
          <a:prstGeom prst="rect">
            <a:avLst/>
          </a:prstGeom>
        </p:spPr>
        <p:txBody>
          <a:bodyPr wrap="none">
            <a:spAutoFit/>
          </a:bodyPr>
          <a:lstStyle/>
          <a:p>
            <a:pPr fontAlgn="base">
              <a:lnSpc>
                <a:spcPct val="150000"/>
              </a:lnSpc>
              <a:spcBef>
                <a:spcPct val="0"/>
              </a:spcBef>
              <a:spcAft>
                <a:spcPct val="0"/>
              </a:spcAft>
            </a:pPr>
            <a:r>
              <a:rPr lang="zh-CN" altLang="zh-CN" sz="1200" dirty="0" smtClean="0">
                <a:latin typeface="幼圆" charset="0"/>
                <a:ea typeface="幼圆" charset="0"/>
                <a:cs typeface="幼圆" charset="0"/>
              </a:rPr>
              <a:t>掌</a:t>
            </a:r>
            <a:r>
              <a:rPr lang="zh-CN" altLang="zh-CN" sz="1200" dirty="0">
                <a:latin typeface="幼圆" charset="0"/>
                <a:ea typeface="幼圆" charset="0"/>
                <a:cs typeface="幼圆" charset="0"/>
              </a:rPr>
              <a:t>贝发明全球首款智能POS </a:t>
            </a:r>
          </a:p>
        </p:txBody>
      </p:sp>
      <p:sp>
        <p:nvSpPr>
          <p:cNvPr id="22" name="矩形 21"/>
          <p:cNvSpPr/>
          <p:nvPr/>
        </p:nvSpPr>
        <p:spPr>
          <a:xfrm>
            <a:off x="863586" y="2874360"/>
            <a:ext cx="646331" cy="507831"/>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b="1" dirty="0" smtClean="0">
                <a:solidFill>
                  <a:srgbClr val="0070C0"/>
                </a:solidFill>
                <a:latin typeface="幼圆" charset="0"/>
                <a:ea typeface="幼圆" charset="0"/>
                <a:cs typeface="幼圆" charset="0"/>
              </a:rPr>
              <a:t>2</a:t>
            </a:r>
            <a:r>
              <a:rPr lang="zh-CN" altLang="zh-CN" b="1" dirty="0">
                <a:solidFill>
                  <a:srgbClr val="0182F0"/>
                </a:solidFill>
                <a:latin typeface="幼圆" charset="0"/>
                <a:ea typeface="幼圆" charset="0"/>
                <a:cs typeface="幼圆" charset="0"/>
              </a:rPr>
              <a:t>014</a:t>
            </a:r>
            <a:endParaRPr lang="en-US" altLang="zh-CN" b="1" dirty="0">
              <a:solidFill>
                <a:srgbClr val="0070C0"/>
              </a:solidFill>
              <a:latin typeface="幼圆" charset="0"/>
              <a:ea typeface="幼圆" charset="0"/>
              <a:cs typeface="幼圆" charset="0"/>
            </a:endParaRPr>
          </a:p>
        </p:txBody>
      </p:sp>
      <p:sp>
        <p:nvSpPr>
          <p:cNvPr id="6" name="矩形 5"/>
          <p:cNvSpPr/>
          <p:nvPr/>
        </p:nvSpPr>
        <p:spPr>
          <a:xfrm>
            <a:off x="932099" y="3272805"/>
            <a:ext cx="3444690" cy="646331"/>
          </a:xfrm>
          <a:prstGeom prst="rect">
            <a:avLst/>
          </a:prstGeom>
        </p:spPr>
        <p:txBody>
          <a:bodyPr wrap="square">
            <a:spAutoFit/>
          </a:bodyPr>
          <a:lstStyle/>
          <a:p>
            <a:pPr marR="0" lvl="0" defTabSz="-635" fontAlgn="base">
              <a:lnSpc>
                <a:spcPct val="150000"/>
              </a:lnSpc>
              <a:spcBef>
                <a:spcPct val="0"/>
              </a:spcBef>
              <a:spcAft>
                <a:spcPct val="0"/>
              </a:spcAft>
              <a:buClrTx/>
              <a:buSzTx/>
            </a:pPr>
            <a:r>
              <a:rPr lang="zh-CN" altLang="zh-CN" sz="1200" dirty="0" smtClean="0">
                <a:latin typeface="幼圆" charset="0"/>
                <a:ea typeface="幼圆" charset="0"/>
                <a:cs typeface="幼圆" charset="0"/>
              </a:rPr>
              <a:t>掌</a:t>
            </a:r>
            <a:r>
              <a:rPr lang="zh-CN" altLang="zh-CN" sz="1200" dirty="0">
                <a:latin typeface="幼圆" charset="0"/>
                <a:ea typeface="幼圆" charset="0"/>
                <a:cs typeface="幼圆" charset="0"/>
              </a:rPr>
              <a:t>贝发明线下智能POS+线上公众平台行业模式 </a:t>
            </a:r>
          </a:p>
          <a:p>
            <a:pPr marR="0" lvl="0" indent="0" defTabSz="-635" fontAlgn="base">
              <a:lnSpc>
                <a:spcPct val="150000"/>
              </a:lnSpc>
              <a:spcBef>
                <a:spcPct val="0"/>
              </a:spcBef>
              <a:spcAft>
                <a:spcPct val="0"/>
              </a:spcAft>
              <a:buClrTx/>
              <a:buSzTx/>
            </a:pPr>
            <a:r>
              <a:rPr lang="zh-CN" altLang="zh-CN" sz="1200" dirty="0">
                <a:latin typeface="幼圆" charset="0"/>
                <a:ea typeface="幼圆" charset="0"/>
                <a:cs typeface="幼圆" charset="0"/>
              </a:rPr>
              <a:t>掌贝发明并推动微信联合推出“微信卡包”项目 </a:t>
            </a:r>
          </a:p>
        </p:txBody>
      </p:sp>
      <p:sp>
        <p:nvSpPr>
          <p:cNvPr id="33" name="矩形 32"/>
          <p:cNvSpPr/>
          <p:nvPr/>
        </p:nvSpPr>
        <p:spPr>
          <a:xfrm>
            <a:off x="877685" y="3817871"/>
            <a:ext cx="646331" cy="507831"/>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b="1" dirty="0" smtClean="0">
                <a:solidFill>
                  <a:srgbClr val="017AE2"/>
                </a:solidFill>
                <a:latin typeface="幼圆" charset="0"/>
                <a:ea typeface="幼圆" charset="0"/>
                <a:cs typeface="幼圆" charset="0"/>
              </a:rPr>
              <a:t>201</a:t>
            </a:r>
            <a:r>
              <a:rPr lang="en-US" altLang="zh-CN" b="1" dirty="0" smtClean="0">
                <a:solidFill>
                  <a:srgbClr val="017AE2"/>
                </a:solidFill>
                <a:latin typeface="幼圆" charset="0"/>
                <a:ea typeface="幼圆" charset="0"/>
                <a:cs typeface="幼圆" charset="0"/>
              </a:rPr>
              <a:t>5</a:t>
            </a:r>
          </a:p>
        </p:txBody>
      </p:sp>
      <p:sp>
        <p:nvSpPr>
          <p:cNvPr id="38" name="矩形 37"/>
          <p:cNvSpPr/>
          <p:nvPr/>
        </p:nvSpPr>
        <p:spPr>
          <a:xfrm>
            <a:off x="915717" y="4145671"/>
            <a:ext cx="2411238" cy="369332"/>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sz="1200" dirty="0">
                <a:latin typeface="幼圆" charset="0"/>
                <a:ea typeface="幼圆" charset="0"/>
                <a:cs typeface="幼圆" charset="0"/>
              </a:rPr>
              <a:t>掌贝推出业内首个OEM合作平台 </a:t>
            </a:r>
          </a:p>
        </p:txBody>
      </p:sp>
      <p:sp>
        <p:nvSpPr>
          <p:cNvPr id="11" name="椭圆 10"/>
          <p:cNvSpPr/>
          <p:nvPr/>
        </p:nvSpPr>
        <p:spPr>
          <a:xfrm>
            <a:off x="700873" y="1586820"/>
            <a:ext cx="122704" cy="122704"/>
          </a:xfrm>
          <a:prstGeom prst="ellipse">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charset="0"/>
              <a:ea typeface="幼圆" charset="0"/>
              <a:cs typeface="幼圆" charset="0"/>
            </a:endParaRPr>
          </a:p>
        </p:txBody>
      </p:sp>
      <p:sp>
        <p:nvSpPr>
          <p:cNvPr id="16" name="椭圆 15"/>
          <p:cNvSpPr/>
          <p:nvPr/>
        </p:nvSpPr>
        <p:spPr>
          <a:xfrm>
            <a:off x="702830" y="2428024"/>
            <a:ext cx="122704" cy="122704"/>
          </a:xfrm>
          <a:prstGeom prst="ellipse">
            <a:avLst/>
          </a:prstGeom>
          <a:solidFill>
            <a:srgbClr val="01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charset="0"/>
              <a:ea typeface="幼圆" charset="0"/>
              <a:cs typeface="幼圆" charset="0"/>
            </a:endParaRPr>
          </a:p>
        </p:txBody>
      </p:sp>
      <p:sp>
        <p:nvSpPr>
          <p:cNvPr id="20" name="椭圆 19"/>
          <p:cNvSpPr/>
          <p:nvPr/>
        </p:nvSpPr>
        <p:spPr>
          <a:xfrm>
            <a:off x="701120" y="3104398"/>
            <a:ext cx="122704" cy="122704"/>
          </a:xfrm>
          <a:prstGeom prst="ellipse">
            <a:avLst/>
          </a:prstGeom>
          <a:solidFill>
            <a:srgbClr val="0182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charset="0"/>
              <a:ea typeface="幼圆" charset="0"/>
              <a:cs typeface="幼圆" charset="0"/>
            </a:endParaRPr>
          </a:p>
        </p:txBody>
      </p:sp>
      <p:sp>
        <p:nvSpPr>
          <p:cNvPr id="36" name="椭圆 35"/>
          <p:cNvSpPr/>
          <p:nvPr/>
        </p:nvSpPr>
        <p:spPr>
          <a:xfrm>
            <a:off x="704162" y="4043386"/>
            <a:ext cx="122704" cy="122704"/>
          </a:xfrm>
          <a:prstGeom prst="ellipse">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charset="0"/>
              <a:ea typeface="幼圆" charset="0"/>
              <a:cs typeface="幼圆" charset="0"/>
            </a:endParaRPr>
          </a:p>
        </p:txBody>
      </p:sp>
      <p:cxnSp>
        <p:nvCxnSpPr>
          <p:cNvPr id="29" name="直接连接符 28"/>
          <p:cNvCxnSpPr/>
          <p:nvPr/>
        </p:nvCxnSpPr>
        <p:spPr>
          <a:xfrm>
            <a:off x="4667508" y="1576546"/>
            <a:ext cx="0" cy="2772151"/>
          </a:xfrm>
          <a:prstGeom prst="line">
            <a:avLst/>
          </a:prstGeom>
          <a:ln w="15875"/>
        </p:spPr>
        <p:style>
          <a:lnRef idx="1">
            <a:schemeClr val="accent1"/>
          </a:lnRef>
          <a:fillRef idx="0">
            <a:schemeClr val="accent1"/>
          </a:fillRef>
          <a:effectRef idx="0">
            <a:schemeClr val="accent1"/>
          </a:effectRef>
          <a:fontRef idx="minor">
            <a:schemeClr val="tx1"/>
          </a:fontRef>
        </p:style>
      </p:cxnSp>
      <p:sp>
        <p:nvSpPr>
          <p:cNvPr id="32" name="椭圆 31"/>
          <p:cNvSpPr/>
          <p:nvPr/>
        </p:nvSpPr>
        <p:spPr>
          <a:xfrm>
            <a:off x="4613388" y="2862283"/>
            <a:ext cx="122704" cy="122704"/>
          </a:xfrm>
          <a:prstGeom prst="ellipse">
            <a:avLst/>
          </a:prstGeom>
          <a:solidFill>
            <a:srgbClr val="017A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charset="0"/>
              <a:ea typeface="幼圆" charset="0"/>
              <a:cs typeface="幼圆" charset="0"/>
            </a:endParaRPr>
          </a:p>
        </p:txBody>
      </p:sp>
      <p:sp>
        <p:nvSpPr>
          <p:cNvPr id="9" name="矩形 8"/>
          <p:cNvSpPr/>
          <p:nvPr/>
        </p:nvSpPr>
        <p:spPr>
          <a:xfrm>
            <a:off x="4710740" y="1521550"/>
            <a:ext cx="4572000" cy="1200329"/>
          </a:xfrm>
          <a:prstGeom prst="rect">
            <a:avLst/>
          </a:prstGeom>
        </p:spPr>
        <p:txBody>
          <a:bodyPr>
            <a:spAutoFit/>
          </a:bodyPr>
          <a:lstStyle/>
          <a:p>
            <a:pPr fontAlgn="base">
              <a:lnSpc>
                <a:spcPct val="150000"/>
              </a:lnSpc>
              <a:spcBef>
                <a:spcPct val="0"/>
              </a:spcBef>
              <a:spcAft>
                <a:spcPct val="0"/>
              </a:spcAft>
            </a:pPr>
            <a:r>
              <a:rPr lang="zh-CN" altLang="zh-CN" sz="1200" dirty="0" smtClean="0">
                <a:latin typeface="幼圆" charset="0"/>
                <a:ea typeface="幼圆" charset="0"/>
                <a:cs typeface="幼圆" charset="0"/>
              </a:rPr>
              <a:t>掌</a:t>
            </a:r>
            <a:r>
              <a:rPr lang="zh-CN" altLang="zh-CN" sz="1200" dirty="0">
                <a:latin typeface="幼圆" charset="0"/>
                <a:ea typeface="幼圆" charset="0"/>
                <a:cs typeface="幼圆" charset="0"/>
              </a:rPr>
              <a:t>贝推出业内首个营销工具平台 </a:t>
            </a:r>
          </a:p>
          <a:p>
            <a:pPr fontAlgn="base">
              <a:lnSpc>
                <a:spcPct val="150000"/>
              </a:lnSpc>
              <a:spcBef>
                <a:spcPct val="0"/>
              </a:spcBef>
              <a:spcAft>
                <a:spcPct val="0"/>
              </a:spcAft>
            </a:pPr>
            <a:r>
              <a:rPr lang="zh-CN" altLang="zh-CN" sz="1200" dirty="0">
                <a:latin typeface="幼圆" charset="0"/>
                <a:ea typeface="幼圆" charset="0"/>
                <a:cs typeface="幼圆" charset="0"/>
              </a:rPr>
              <a:t>掌贝推出全国首个融合外卖管理平台 </a:t>
            </a:r>
          </a:p>
          <a:p>
            <a:pPr fontAlgn="base">
              <a:lnSpc>
                <a:spcPct val="150000"/>
              </a:lnSpc>
              <a:spcBef>
                <a:spcPct val="0"/>
              </a:spcBef>
              <a:spcAft>
                <a:spcPct val="0"/>
              </a:spcAft>
            </a:pPr>
            <a:r>
              <a:rPr lang="zh-CN" altLang="zh-CN" sz="1200" dirty="0">
                <a:latin typeface="幼圆" charset="0"/>
                <a:ea typeface="幼圆" charset="0"/>
                <a:cs typeface="幼圆" charset="0"/>
              </a:rPr>
              <a:t>掌贝发明全球首个拉客手环 </a:t>
            </a:r>
          </a:p>
          <a:p>
            <a:pPr fontAlgn="base">
              <a:lnSpc>
                <a:spcPct val="150000"/>
              </a:lnSpc>
              <a:spcBef>
                <a:spcPct val="0"/>
              </a:spcBef>
              <a:spcAft>
                <a:spcPct val="0"/>
              </a:spcAft>
            </a:pPr>
            <a:r>
              <a:rPr lang="zh-CN" altLang="zh-CN" sz="1200" dirty="0">
                <a:latin typeface="幼圆" charset="0"/>
                <a:ea typeface="幼圆" charset="0"/>
                <a:cs typeface="幼圆" charset="0"/>
              </a:rPr>
              <a:t>掌贝推出全国首个店铺消费和营销业务平台 </a:t>
            </a:r>
          </a:p>
        </p:txBody>
      </p:sp>
      <p:sp>
        <p:nvSpPr>
          <p:cNvPr id="35" name="矩形 34"/>
          <p:cNvSpPr/>
          <p:nvPr/>
        </p:nvSpPr>
        <p:spPr>
          <a:xfrm>
            <a:off x="4736092" y="2657478"/>
            <a:ext cx="646331" cy="507831"/>
          </a:xfrm>
          <a:prstGeom prst="rect">
            <a:avLst/>
          </a:prstGeom>
        </p:spPr>
        <p:txBody>
          <a:bodyPr wrap="none">
            <a:spAutoFit/>
          </a:bodyPr>
          <a:lstStyle/>
          <a:p>
            <a:pPr marR="0" lvl="0" indent="0" defTabSz="-635" fontAlgn="base">
              <a:lnSpc>
                <a:spcPct val="150000"/>
              </a:lnSpc>
              <a:spcBef>
                <a:spcPct val="0"/>
              </a:spcBef>
              <a:spcAft>
                <a:spcPct val="0"/>
              </a:spcAft>
              <a:buClrTx/>
              <a:buSzTx/>
            </a:pPr>
            <a:r>
              <a:rPr lang="zh-CN" altLang="zh-CN" b="1" dirty="0" smtClean="0">
                <a:solidFill>
                  <a:srgbClr val="017AE2"/>
                </a:solidFill>
                <a:latin typeface="幼圆" charset="0"/>
                <a:ea typeface="幼圆" charset="0"/>
                <a:cs typeface="幼圆" charset="0"/>
              </a:rPr>
              <a:t>201</a:t>
            </a:r>
            <a:r>
              <a:rPr lang="en-US" altLang="zh-CN" b="1" dirty="0">
                <a:solidFill>
                  <a:srgbClr val="017AE2"/>
                </a:solidFill>
                <a:latin typeface="幼圆" charset="0"/>
                <a:ea typeface="幼圆" charset="0"/>
                <a:cs typeface="幼圆" charset="0"/>
              </a:rPr>
              <a:t>6</a:t>
            </a:r>
          </a:p>
        </p:txBody>
      </p:sp>
      <p:sp>
        <p:nvSpPr>
          <p:cNvPr id="12" name="Rectangle 1"/>
          <p:cNvSpPr>
            <a:spLocks noChangeArrowheads="1"/>
          </p:cNvSpPr>
          <p:nvPr/>
        </p:nvSpPr>
        <p:spPr bwMode="auto">
          <a:xfrm>
            <a:off x="4736092" y="2998788"/>
            <a:ext cx="366783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defTabSz="-635" fontAlgn="base">
              <a:lnSpc>
                <a:spcPct val="150000"/>
              </a:lnSpc>
              <a:spcBef>
                <a:spcPct val="0"/>
              </a:spcBef>
              <a:spcAft>
                <a:spcPct val="0"/>
              </a:spcAft>
              <a:buClrTx/>
              <a:buSzTx/>
            </a:pPr>
            <a:r>
              <a:rPr lang="zh-CN" sz="1200" dirty="0" smtClean="0">
                <a:latin typeface="幼圆" charset="0"/>
                <a:ea typeface="幼圆" charset="0"/>
                <a:cs typeface="幼圆" charset="0"/>
              </a:rPr>
              <a:t>掌</a:t>
            </a:r>
            <a:r>
              <a:rPr lang="zh-CN" sz="1200" dirty="0">
                <a:latin typeface="幼圆" charset="0"/>
                <a:ea typeface="幼圆" charset="0"/>
                <a:cs typeface="幼圆" charset="0"/>
              </a:rPr>
              <a:t>贝推出全国首个融合团购管理平台 </a:t>
            </a:r>
          </a:p>
          <a:p>
            <a:pPr fontAlgn="base">
              <a:lnSpc>
                <a:spcPct val="150000"/>
              </a:lnSpc>
              <a:spcBef>
                <a:spcPct val="0"/>
              </a:spcBef>
              <a:spcAft>
                <a:spcPct val="0"/>
              </a:spcAft>
            </a:pPr>
            <a:r>
              <a:rPr lang="zh-CN" sz="1200" dirty="0" smtClean="0">
                <a:latin typeface="幼圆" charset="0"/>
                <a:ea typeface="幼圆" charset="0"/>
                <a:cs typeface="幼圆" charset="0"/>
              </a:rPr>
              <a:t>掌</a:t>
            </a:r>
            <a:r>
              <a:rPr lang="zh-CN" sz="1200" dirty="0">
                <a:latin typeface="幼圆" charset="0"/>
                <a:ea typeface="幼圆" charset="0"/>
                <a:cs typeface="幼圆" charset="0"/>
              </a:rPr>
              <a:t>贝推出行业首个智能小二应用 </a:t>
            </a:r>
          </a:p>
          <a:p>
            <a:pPr fontAlgn="base">
              <a:lnSpc>
                <a:spcPct val="150000"/>
              </a:lnSpc>
              <a:spcBef>
                <a:spcPct val="0"/>
              </a:spcBef>
              <a:spcAft>
                <a:spcPct val="0"/>
              </a:spcAft>
            </a:pPr>
            <a:r>
              <a:rPr lang="zh-CN" sz="1200" dirty="0" smtClean="0">
                <a:latin typeface="幼圆" charset="0"/>
                <a:ea typeface="幼圆" charset="0"/>
                <a:cs typeface="幼圆" charset="0"/>
              </a:rPr>
              <a:t>掌</a:t>
            </a:r>
            <a:r>
              <a:rPr lang="zh-CN" sz="1200" dirty="0">
                <a:latin typeface="幼圆" charset="0"/>
                <a:ea typeface="幼圆" charset="0"/>
                <a:cs typeface="幼圆" charset="0"/>
              </a:rPr>
              <a:t>贝推出全国首个全业务</a:t>
            </a:r>
            <a:r>
              <a:rPr lang="zh-CN" altLang="zh-CN" sz="1200" dirty="0">
                <a:latin typeface="幼圆" charset="0"/>
                <a:ea typeface="幼圆" charset="0"/>
                <a:cs typeface="幼圆" charset="0"/>
              </a:rPr>
              <a:t>020</a:t>
            </a:r>
            <a:r>
              <a:rPr lang="zh-CN" sz="1200" dirty="0">
                <a:latin typeface="幼圆" charset="0"/>
                <a:ea typeface="幼圆" charset="0"/>
                <a:cs typeface="幼圆" charset="0"/>
              </a:rPr>
              <a:t>平台 </a:t>
            </a:r>
          </a:p>
          <a:p>
            <a:pPr fontAlgn="base">
              <a:lnSpc>
                <a:spcPct val="150000"/>
              </a:lnSpc>
              <a:spcBef>
                <a:spcPct val="0"/>
              </a:spcBef>
              <a:spcAft>
                <a:spcPct val="0"/>
              </a:spcAft>
            </a:pPr>
            <a:r>
              <a:rPr lang="zh-CN" altLang="en-US" sz="1200" dirty="0" smtClean="0">
                <a:latin typeface="幼圆" charset="0"/>
                <a:ea typeface="幼圆" charset="0"/>
                <a:cs typeface="幼圆" charset="0"/>
              </a:rPr>
              <a:t>掌</a:t>
            </a:r>
            <a:r>
              <a:rPr lang="zh-CN" altLang="en-US" sz="1200" dirty="0">
                <a:latin typeface="幼圆" charset="0"/>
                <a:ea typeface="幼圆" charset="0"/>
                <a:cs typeface="幼圆" charset="0"/>
              </a:rPr>
              <a:t>贝全面升级为智慧店铺服务平台，开创智慧经营新时代</a:t>
            </a:r>
            <a:endParaRPr lang="zh-CN" altLang="zh-CN" sz="1200" dirty="0">
              <a:latin typeface="幼圆" charset="0"/>
              <a:ea typeface="幼圆" charset="0"/>
              <a:cs typeface="幼圆" charset="0"/>
            </a:endParaRPr>
          </a:p>
        </p:txBody>
      </p:sp>
    </p:spTree>
    <p:extLst>
      <p:ext uri="{BB962C8B-B14F-4D97-AF65-F5344CB8AC3E}">
        <p14:creationId xmlns:p14="http://schemas.microsoft.com/office/powerpoint/2010/main" val="11433379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567" y="780743"/>
            <a:ext cx="7439477" cy="1384995"/>
          </a:xfrm>
          <a:prstGeom prst="rect">
            <a:avLst/>
          </a:prstGeom>
        </p:spPr>
        <p:txBody>
          <a:bodyPr wrap="square">
            <a:spAutoFit/>
          </a:bodyPr>
          <a:lstStyle/>
          <a:p>
            <a:r>
              <a:rPr lang="zh-CN" altLang="en-US" sz="1200" dirty="0" smtClean="0">
                <a:latin typeface="幼圆" charset="0"/>
                <a:ea typeface="幼圆" charset="0"/>
                <a:cs typeface="幼圆" charset="0"/>
              </a:rPr>
              <a:t>目前掌贝拥有超过</a:t>
            </a:r>
            <a:r>
              <a:rPr lang="en-US" altLang="zh-CN" sz="1200" b="1" dirty="0">
                <a:solidFill>
                  <a:srgbClr val="017AE2"/>
                </a:solidFill>
                <a:latin typeface="幼圆" charset="0"/>
                <a:ea typeface="幼圆" charset="0"/>
                <a:cs typeface="幼圆" charset="0"/>
              </a:rPr>
              <a:t>7</a:t>
            </a:r>
            <a:r>
              <a:rPr lang="en-US" altLang="zh-CN" sz="1200" b="1" dirty="0" smtClean="0">
                <a:solidFill>
                  <a:srgbClr val="017AE2"/>
                </a:solidFill>
                <a:latin typeface="幼圆" charset="0"/>
                <a:ea typeface="幼圆" charset="0"/>
                <a:cs typeface="幼圆" charset="0"/>
              </a:rPr>
              <a:t>0</a:t>
            </a:r>
            <a:r>
              <a:rPr lang="zh-CN" altLang="en-US" sz="1200" b="1" dirty="0" smtClean="0">
                <a:solidFill>
                  <a:srgbClr val="017AE2"/>
                </a:solidFill>
                <a:latin typeface="幼圆" charset="0"/>
                <a:ea typeface="幼圆" charset="0"/>
                <a:cs typeface="幼圆" charset="0"/>
              </a:rPr>
              <a:t>项</a:t>
            </a:r>
            <a:r>
              <a:rPr lang="zh-CN" altLang="en-US" sz="1200" dirty="0" smtClean="0">
                <a:latin typeface="幼圆" charset="0"/>
                <a:ea typeface="幼圆" charset="0"/>
                <a:cs typeface="幼圆" charset="0"/>
              </a:rPr>
              <a:t>专利，</a:t>
            </a:r>
            <a:r>
              <a:rPr lang="en-US" altLang="zh-CN" sz="1200" b="1" dirty="0" smtClean="0">
                <a:solidFill>
                  <a:srgbClr val="017AE2"/>
                </a:solidFill>
                <a:latin typeface="幼圆" charset="0"/>
                <a:ea typeface="幼圆" charset="0"/>
                <a:cs typeface="幼圆" charset="0"/>
              </a:rPr>
              <a:t> </a:t>
            </a:r>
            <a:r>
              <a:rPr lang="zh-CN" altLang="en-US" sz="1200" b="1" dirty="0" smtClean="0">
                <a:solidFill>
                  <a:srgbClr val="017AE2"/>
                </a:solidFill>
                <a:latin typeface="幼圆" charset="0"/>
                <a:ea typeface="幼圆" charset="0"/>
                <a:cs typeface="幼圆" charset="0"/>
              </a:rPr>
              <a:t>超过</a:t>
            </a:r>
            <a:r>
              <a:rPr lang="en-US" altLang="zh-CN" sz="1200" b="1" dirty="0" smtClean="0">
                <a:solidFill>
                  <a:srgbClr val="017AE2"/>
                </a:solidFill>
                <a:latin typeface="幼圆" charset="0"/>
                <a:ea typeface="幼圆" charset="0"/>
                <a:cs typeface="幼圆" charset="0"/>
              </a:rPr>
              <a:t>15</a:t>
            </a:r>
            <a:r>
              <a:rPr lang="zh-CN" altLang="en-US" sz="1200" b="1" dirty="0" smtClean="0">
                <a:solidFill>
                  <a:srgbClr val="017AE2"/>
                </a:solidFill>
                <a:latin typeface="幼圆" charset="0"/>
                <a:ea typeface="幼圆" charset="0"/>
                <a:cs typeface="幼圆" charset="0"/>
              </a:rPr>
              <a:t>项</a:t>
            </a:r>
            <a:r>
              <a:rPr lang="zh-CN" altLang="en-US" sz="1200" dirty="0" smtClean="0">
                <a:latin typeface="幼圆" charset="0"/>
                <a:ea typeface="幼圆" charset="0"/>
                <a:cs typeface="幼圆" charset="0"/>
              </a:rPr>
              <a:t>软件著作权，另有多项国家级质量认证证书。范围涵盖软件平台、硬件终端、外观设计等多个领域。</a:t>
            </a:r>
            <a:endParaRPr lang="zh-CN" altLang="en-US" sz="1200" dirty="0">
              <a:latin typeface="幼圆" charset="0"/>
              <a:ea typeface="幼圆" charset="0"/>
              <a:cs typeface="幼圆" charset="0"/>
            </a:endParaRPr>
          </a:p>
          <a:p>
            <a:endParaRPr lang="zh-CN" altLang="en-US" sz="1200" dirty="0">
              <a:latin typeface="幼圆" charset="0"/>
              <a:ea typeface="幼圆" charset="0"/>
              <a:cs typeface="幼圆" charset="0"/>
            </a:endParaRPr>
          </a:p>
          <a:p>
            <a:r>
              <a:rPr lang="zh-CN" altLang="en-US" sz="1200" dirty="0">
                <a:latin typeface="幼圆" charset="0"/>
                <a:ea typeface="幼圆" charset="0"/>
                <a:cs typeface="幼圆" charset="0"/>
              </a:rPr>
              <a:t>作为智慧店铺开创者，掌贝在行业中积累大量的专利技术，包括二维码支付相关专利，商铺智能管理营销终端专利、电子卡券、拉客营销专利、智能小二等数十项行业核心</a:t>
            </a:r>
            <a:r>
              <a:rPr lang="zh-CN" altLang="en-US" sz="1200" dirty="0" smtClean="0">
                <a:latin typeface="幼圆" charset="0"/>
                <a:ea typeface="幼圆" charset="0"/>
                <a:cs typeface="幼圆" charset="0"/>
              </a:rPr>
              <a:t>专利。目前</a:t>
            </a:r>
            <a:r>
              <a:rPr lang="zh-CN" altLang="en-US" sz="1200" dirty="0">
                <a:latin typeface="幼圆" charset="0"/>
                <a:ea typeface="幼圆" charset="0"/>
                <a:cs typeface="幼圆" charset="0"/>
              </a:rPr>
              <a:t>，掌贝专利数量</a:t>
            </a:r>
            <a:r>
              <a:rPr lang="zh-CN" altLang="en-US" sz="1200" dirty="0" smtClean="0">
                <a:latin typeface="幼圆" charset="0"/>
                <a:ea typeface="幼圆" charset="0"/>
                <a:cs typeface="幼圆" charset="0"/>
              </a:rPr>
              <a:t>遥遥领先，持续保持行业</a:t>
            </a:r>
            <a:r>
              <a:rPr lang="zh-CN" altLang="en-US" sz="1200" b="1" dirty="0" smtClean="0">
                <a:solidFill>
                  <a:srgbClr val="017AE2"/>
                </a:solidFill>
                <a:latin typeface="幼圆" charset="0"/>
                <a:ea typeface="幼圆" charset="0"/>
                <a:cs typeface="幼圆" charset="0"/>
              </a:rPr>
              <a:t>第一</a:t>
            </a:r>
            <a:r>
              <a:rPr lang="zh-CN" altLang="en-US" sz="1200" dirty="0" smtClean="0">
                <a:latin typeface="幼圆" charset="0"/>
                <a:ea typeface="幼圆" charset="0"/>
                <a:cs typeface="幼圆" charset="0"/>
              </a:rPr>
              <a:t>；多</a:t>
            </a:r>
            <a:r>
              <a:rPr lang="zh-CN" altLang="en-US" sz="1200" dirty="0">
                <a:latin typeface="幼圆" charset="0"/>
                <a:ea typeface="幼圆" charset="0"/>
                <a:cs typeface="幼圆" charset="0"/>
              </a:rPr>
              <a:t>项核心技术、核心专利也成为掌贝独有的核心竞争力</a:t>
            </a:r>
            <a:r>
              <a:rPr lang="zh-CN" altLang="en-US" sz="1200" dirty="0" smtClean="0">
                <a:latin typeface="幼圆" charset="0"/>
                <a:ea typeface="幼圆" charset="0"/>
                <a:cs typeface="幼圆" charset="0"/>
              </a:rPr>
              <a:t>之一。</a:t>
            </a:r>
            <a:endParaRPr lang="en-US" altLang="zh-CN" sz="1200" dirty="0">
              <a:latin typeface="幼圆" charset="0"/>
              <a:ea typeface="幼圆" charset="0"/>
              <a:cs typeface="幼圆" charset="0"/>
            </a:endParaRPr>
          </a:p>
          <a:p>
            <a:endParaRPr lang="en-US" altLang="zh-CN" sz="1200" dirty="0" smtClean="0">
              <a:latin typeface="幼圆" charset="0"/>
              <a:ea typeface="幼圆" charset="0"/>
              <a:cs typeface="幼圆" charset="0"/>
            </a:endParaRPr>
          </a:p>
        </p:txBody>
      </p:sp>
      <p:sp>
        <p:nvSpPr>
          <p:cNvPr id="6" name="矩形 5"/>
          <p:cNvSpPr/>
          <p:nvPr/>
        </p:nvSpPr>
        <p:spPr>
          <a:xfrm>
            <a:off x="1763688" y="2686721"/>
            <a:ext cx="1261884" cy="276999"/>
          </a:xfrm>
          <a:prstGeom prst="rect">
            <a:avLst/>
          </a:prstGeom>
        </p:spPr>
        <p:txBody>
          <a:bodyPr wrap="none">
            <a:spAutoFit/>
          </a:bodyPr>
          <a:lstStyle/>
          <a:p>
            <a:r>
              <a:rPr lang="zh-CN" altLang="en-US" sz="1200" b="1" dirty="0" smtClean="0">
                <a:solidFill>
                  <a:schemeClr val="accent2">
                    <a:lumMod val="50000"/>
                  </a:schemeClr>
                </a:solidFill>
                <a:latin typeface="幼圆" charset="0"/>
                <a:ea typeface="幼圆" charset="0"/>
                <a:cs typeface="幼圆" charset="0"/>
              </a:rPr>
              <a:t>二维码支付专利</a:t>
            </a:r>
            <a:endParaRPr lang="en-US" altLang="zh-CN" sz="1200" b="1" dirty="0">
              <a:solidFill>
                <a:schemeClr val="accent2">
                  <a:lumMod val="50000"/>
                </a:schemeClr>
              </a:solidFill>
              <a:latin typeface="幼圆" charset="0"/>
              <a:ea typeface="幼圆" charset="0"/>
              <a:cs typeface="幼圆" charset="0"/>
            </a:endParaRPr>
          </a:p>
        </p:txBody>
      </p:sp>
      <p:sp>
        <p:nvSpPr>
          <p:cNvPr id="14" name="矩形 13"/>
          <p:cNvSpPr/>
          <p:nvPr/>
        </p:nvSpPr>
        <p:spPr>
          <a:xfrm>
            <a:off x="4067944" y="2686721"/>
            <a:ext cx="1107996" cy="276999"/>
          </a:xfrm>
          <a:prstGeom prst="rect">
            <a:avLst/>
          </a:prstGeom>
        </p:spPr>
        <p:txBody>
          <a:bodyPr wrap="none">
            <a:spAutoFit/>
          </a:bodyPr>
          <a:lstStyle/>
          <a:p>
            <a:r>
              <a:rPr lang="zh-CN" altLang="en-US" sz="1200" b="1" smtClean="0">
                <a:solidFill>
                  <a:schemeClr val="accent2">
                    <a:lumMod val="50000"/>
                  </a:schemeClr>
                </a:solidFill>
                <a:latin typeface="幼圆" charset="0"/>
                <a:ea typeface="幼圆" charset="0"/>
                <a:cs typeface="幼圆" charset="0"/>
              </a:rPr>
              <a:t>电子卡券专利</a:t>
            </a:r>
            <a:endParaRPr lang="en-US" altLang="zh-CN" sz="1200" b="1" dirty="0">
              <a:solidFill>
                <a:schemeClr val="accent2">
                  <a:lumMod val="50000"/>
                </a:schemeClr>
              </a:solidFill>
              <a:latin typeface="幼圆" charset="0"/>
              <a:ea typeface="幼圆" charset="0"/>
              <a:cs typeface="幼圆" charset="0"/>
            </a:endParaRPr>
          </a:p>
        </p:txBody>
      </p:sp>
      <p:sp>
        <p:nvSpPr>
          <p:cNvPr id="15" name="矩形 14"/>
          <p:cNvSpPr/>
          <p:nvPr/>
        </p:nvSpPr>
        <p:spPr>
          <a:xfrm>
            <a:off x="1763688" y="3491589"/>
            <a:ext cx="1107996" cy="276999"/>
          </a:xfrm>
          <a:prstGeom prst="rect">
            <a:avLst/>
          </a:prstGeom>
        </p:spPr>
        <p:txBody>
          <a:bodyPr wrap="none">
            <a:spAutoFit/>
          </a:bodyPr>
          <a:lstStyle/>
          <a:p>
            <a:r>
              <a:rPr lang="zh-CN" altLang="en-US" sz="1200" b="1" dirty="0" smtClean="0">
                <a:solidFill>
                  <a:schemeClr val="accent2">
                    <a:lumMod val="50000"/>
                  </a:schemeClr>
                </a:solidFill>
                <a:latin typeface="幼圆" charset="0"/>
                <a:ea typeface="幼圆" charset="0"/>
                <a:cs typeface="幼圆" charset="0"/>
              </a:rPr>
              <a:t>支付安全专利</a:t>
            </a:r>
            <a:endParaRPr lang="en-US" altLang="zh-CN" sz="1200" b="1" dirty="0">
              <a:solidFill>
                <a:schemeClr val="accent2">
                  <a:lumMod val="50000"/>
                </a:schemeClr>
              </a:solidFill>
              <a:latin typeface="幼圆" charset="0"/>
              <a:ea typeface="幼圆" charset="0"/>
              <a:cs typeface="幼圆" charset="0"/>
            </a:endParaRPr>
          </a:p>
        </p:txBody>
      </p:sp>
      <p:sp>
        <p:nvSpPr>
          <p:cNvPr id="17" name="矩形 16"/>
          <p:cNvSpPr/>
          <p:nvPr/>
        </p:nvSpPr>
        <p:spPr>
          <a:xfrm>
            <a:off x="6101322" y="3491589"/>
            <a:ext cx="1107996" cy="276999"/>
          </a:xfrm>
          <a:prstGeom prst="rect">
            <a:avLst/>
          </a:prstGeom>
        </p:spPr>
        <p:txBody>
          <a:bodyPr wrap="none">
            <a:spAutoFit/>
          </a:bodyPr>
          <a:lstStyle/>
          <a:p>
            <a:r>
              <a:rPr lang="zh-CN" altLang="en-US" sz="1200" b="1" dirty="0" smtClean="0">
                <a:solidFill>
                  <a:schemeClr val="accent2">
                    <a:lumMod val="50000"/>
                  </a:schemeClr>
                </a:solidFill>
                <a:latin typeface="幼圆" charset="0"/>
                <a:ea typeface="幼圆" charset="0"/>
                <a:cs typeface="幼圆" charset="0"/>
              </a:rPr>
              <a:t>智能小二专利</a:t>
            </a:r>
            <a:endParaRPr lang="en-US" altLang="zh-CN" sz="1200" b="1" dirty="0">
              <a:solidFill>
                <a:schemeClr val="accent2">
                  <a:lumMod val="50000"/>
                </a:schemeClr>
              </a:solidFill>
              <a:latin typeface="幼圆" charset="0"/>
              <a:ea typeface="幼圆" charset="0"/>
              <a:cs typeface="幼圆" charset="0"/>
            </a:endParaRPr>
          </a:p>
        </p:txBody>
      </p:sp>
      <p:pic>
        <p:nvPicPr>
          <p:cNvPr id="4" name="图片 3"/>
          <p:cNvPicPr>
            <a:picLocks noChangeAspect="1"/>
          </p:cNvPicPr>
          <p:nvPr/>
        </p:nvPicPr>
        <p:blipFill>
          <a:blip r:embed="rId3" cstate="print">
            <a:duotone>
              <a:prstClr val="black"/>
              <a:schemeClr val="tx2">
                <a:lumMod val="60000"/>
                <a:lumOff val="40000"/>
                <a:tint val="45000"/>
                <a:satMod val="400000"/>
              </a:schemeClr>
            </a:duotone>
          </a:blip>
          <a:stretch>
            <a:fillRect/>
          </a:stretch>
        </p:blipFill>
        <p:spPr>
          <a:xfrm>
            <a:off x="1147514" y="2499742"/>
            <a:ext cx="468000" cy="468000"/>
          </a:xfrm>
          <a:prstGeom prst="rect">
            <a:avLst/>
          </a:prstGeom>
        </p:spPr>
      </p:pic>
      <p:pic>
        <p:nvPicPr>
          <p:cNvPr id="5" name="图片 4"/>
          <p:cNvPicPr>
            <a:picLocks noChangeAspect="1"/>
          </p:cNvPicPr>
          <p:nvPr/>
        </p:nvPicPr>
        <p:blipFill>
          <a:blip r:embed="rId4" cstate="print">
            <a:duotone>
              <a:prstClr val="black"/>
              <a:schemeClr val="tx2">
                <a:lumMod val="60000"/>
                <a:lumOff val="40000"/>
                <a:tint val="45000"/>
                <a:satMod val="400000"/>
              </a:schemeClr>
            </a:duotone>
          </a:blip>
          <a:stretch>
            <a:fillRect/>
          </a:stretch>
        </p:blipFill>
        <p:spPr>
          <a:xfrm>
            <a:off x="3298186" y="2499742"/>
            <a:ext cx="610740" cy="468000"/>
          </a:xfrm>
          <a:prstGeom prst="rect">
            <a:avLst/>
          </a:prstGeom>
        </p:spPr>
      </p:pic>
      <p:pic>
        <p:nvPicPr>
          <p:cNvPr id="10" name="图片 9"/>
          <p:cNvPicPr>
            <a:picLocks noChangeAspect="1"/>
          </p:cNvPicPr>
          <p:nvPr/>
        </p:nvPicPr>
        <p:blipFill>
          <a:blip r:embed="rId5" cstate="print">
            <a:duotone>
              <a:prstClr val="black"/>
              <a:schemeClr val="tx2">
                <a:lumMod val="60000"/>
                <a:lumOff val="40000"/>
                <a:tint val="45000"/>
                <a:satMod val="400000"/>
              </a:schemeClr>
            </a:duotone>
          </a:blip>
          <a:stretch>
            <a:fillRect/>
          </a:stretch>
        </p:blipFill>
        <p:spPr>
          <a:xfrm>
            <a:off x="5580112" y="2499742"/>
            <a:ext cx="468000" cy="468000"/>
          </a:xfrm>
          <a:prstGeom prst="rect">
            <a:avLst/>
          </a:prstGeom>
        </p:spPr>
      </p:pic>
      <p:sp>
        <p:nvSpPr>
          <p:cNvPr id="11" name="矩形 10"/>
          <p:cNvSpPr/>
          <p:nvPr/>
        </p:nvSpPr>
        <p:spPr>
          <a:xfrm>
            <a:off x="6101322" y="2686721"/>
            <a:ext cx="1723549" cy="276999"/>
          </a:xfrm>
          <a:prstGeom prst="rect">
            <a:avLst/>
          </a:prstGeom>
        </p:spPr>
        <p:txBody>
          <a:bodyPr wrap="none">
            <a:spAutoFit/>
          </a:bodyPr>
          <a:lstStyle/>
          <a:p>
            <a:r>
              <a:rPr lang="zh-CN" altLang="en-US" sz="1200" b="1" dirty="0">
                <a:solidFill>
                  <a:schemeClr val="accent2">
                    <a:lumMod val="50000"/>
                  </a:schemeClr>
                </a:solidFill>
                <a:latin typeface="幼圆" charset="0"/>
                <a:ea typeface="幼圆" charset="0"/>
                <a:cs typeface="幼圆" charset="0"/>
              </a:rPr>
              <a:t>商户智能</a:t>
            </a:r>
            <a:r>
              <a:rPr lang="zh-CN" altLang="en-US" sz="1200" b="1" dirty="0" smtClean="0">
                <a:solidFill>
                  <a:schemeClr val="accent2">
                    <a:lumMod val="50000"/>
                  </a:schemeClr>
                </a:solidFill>
                <a:latin typeface="幼圆" charset="0"/>
                <a:ea typeface="幼圆" charset="0"/>
                <a:cs typeface="幼圆" charset="0"/>
              </a:rPr>
              <a:t>管理平台专利</a:t>
            </a:r>
            <a:endParaRPr lang="zh-CN" altLang="en-US" sz="1200" b="1" dirty="0">
              <a:solidFill>
                <a:schemeClr val="accent2">
                  <a:lumMod val="50000"/>
                </a:schemeClr>
              </a:solidFill>
            </a:endParaRPr>
          </a:p>
        </p:txBody>
      </p:sp>
      <p:pic>
        <p:nvPicPr>
          <p:cNvPr id="12" name="图片 11"/>
          <p:cNvPicPr>
            <a:picLocks noChangeAspect="1"/>
          </p:cNvPicPr>
          <p:nvPr/>
        </p:nvPicPr>
        <p:blipFill>
          <a:blip r:embed="rId6" cstate="print">
            <a:duotone>
              <a:prstClr val="black"/>
              <a:schemeClr val="tx2">
                <a:lumMod val="60000"/>
                <a:lumOff val="40000"/>
                <a:tint val="45000"/>
                <a:satMod val="400000"/>
              </a:schemeClr>
            </a:duotone>
          </a:blip>
          <a:stretch>
            <a:fillRect/>
          </a:stretch>
        </p:blipFill>
        <p:spPr>
          <a:xfrm>
            <a:off x="3455928" y="3397277"/>
            <a:ext cx="468000" cy="468000"/>
          </a:xfrm>
          <a:prstGeom prst="rect">
            <a:avLst/>
          </a:prstGeom>
        </p:spPr>
      </p:pic>
      <p:pic>
        <p:nvPicPr>
          <p:cNvPr id="20" name="图片 19"/>
          <p:cNvPicPr>
            <a:picLocks noChangeAspect="1"/>
          </p:cNvPicPr>
          <p:nvPr/>
        </p:nvPicPr>
        <p:blipFill>
          <a:blip r:embed="rId7" cstate="print">
            <a:duotone>
              <a:prstClr val="black"/>
              <a:schemeClr val="tx2">
                <a:lumMod val="60000"/>
                <a:lumOff val="40000"/>
                <a:tint val="45000"/>
                <a:satMod val="400000"/>
              </a:schemeClr>
            </a:duotone>
          </a:blip>
          <a:stretch>
            <a:fillRect/>
          </a:stretch>
        </p:blipFill>
        <p:spPr>
          <a:xfrm>
            <a:off x="1147514" y="3397277"/>
            <a:ext cx="468000" cy="468000"/>
          </a:xfrm>
          <a:prstGeom prst="rect">
            <a:avLst/>
          </a:prstGeom>
        </p:spPr>
      </p:pic>
      <p:grpSp>
        <p:nvGrpSpPr>
          <p:cNvPr id="22" name="组 21"/>
          <p:cNvGrpSpPr/>
          <p:nvPr/>
        </p:nvGrpSpPr>
        <p:grpSpPr>
          <a:xfrm>
            <a:off x="5580112" y="3397277"/>
            <a:ext cx="466476" cy="504000"/>
            <a:chOff x="5813672" y="3477134"/>
            <a:chExt cx="466476" cy="504000"/>
          </a:xfrm>
        </p:grpSpPr>
        <p:pic>
          <p:nvPicPr>
            <p:cNvPr id="19" name="图片 18"/>
            <p:cNvPicPr>
              <a:picLocks noChangeAspect="1"/>
            </p:cNvPicPr>
            <p:nvPr/>
          </p:nvPicPr>
          <p:blipFill>
            <a:blip r:embed="rId8" cstate="print">
              <a:duotone>
                <a:prstClr val="black"/>
                <a:schemeClr val="tx2">
                  <a:lumMod val="60000"/>
                  <a:lumOff val="40000"/>
                  <a:tint val="45000"/>
                  <a:satMod val="400000"/>
                </a:schemeClr>
              </a:duotone>
            </a:blip>
            <a:stretch>
              <a:fillRect/>
            </a:stretch>
          </p:blipFill>
          <p:spPr>
            <a:xfrm>
              <a:off x="5813672" y="3477134"/>
              <a:ext cx="466476" cy="504000"/>
            </a:xfrm>
            <a:prstGeom prst="rect">
              <a:avLst/>
            </a:prstGeom>
          </p:spPr>
        </p:pic>
        <p:pic>
          <p:nvPicPr>
            <p:cNvPr id="21" name="图片 20"/>
            <p:cNvPicPr>
              <a:picLocks noChangeAspect="1"/>
            </p:cNvPicPr>
            <p:nvPr/>
          </p:nvPicPr>
          <p:blipFill>
            <a:blip r:embed="rId9" cstate="print"/>
            <a:stretch>
              <a:fillRect/>
            </a:stretch>
          </p:blipFill>
          <p:spPr>
            <a:xfrm>
              <a:off x="5940152" y="3579862"/>
              <a:ext cx="216000" cy="216000"/>
            </a:xfrm>
            <a:prstGeom prst="rect">
              <a:avLst/>
            </a:prstGeom>
          </p:spPr>
        </p:pic>
      </p:grpSp>
      <p:sp>
        <p:nvSpPr>
          <p:cNvPr id="23" name="矩形 22"/>
          <p:cNvSpPr/>
          <p:nvPr/>
        </p:nvSpPr>
        <p:spPr>
          <a:xfrm>
            <a:off x="3849308" y="4241444"/>
            <a:ext cx="1107996" cy="276999"/>
          </a:xfrm>
          <a:prstGeom prst="rect">
            <a:avLst/>
          </a:prstGeom>
        </p:spPr>
        <p:txBody>
          <a:bodyPr wrap="none">
            <a:spAutoFit/>
          </a:bodyPr>
          <a:lstStyle/>
          <a:p>
            <a:r>
              <a:rPr lang="zh-CN" altLang="en-US" sz="1200" b="1" dirty="0" smtClean="0">
                <a:latin typeface="幼圆" charset="0"/>
                <a:ea typeface="幼圆" charset="0"/>
                <a:cs typeface="幼圆" charset="0"/>
              </a:rPr>
              <a:t>更多专利</a:t>
            </a:r>
            <a:r>
              <a:rPr lang="en-US" altLang="zh-CN" sz="1200" b="1" dirty="0" smtClean="0">
                <a:latin typeface="幼圆" charset="0"/>
                <a:ea typeface="幼圆" charset="0"/>
                <a:cs typeface="幼圆" charset="0"/>
              </a:rPr>
              <a:t>……</a:t>
            </a:r>
            <a:endParaRPr lang="en-US" altLang="zh-CN" sz="1200" b="1" dirty="0">
              <a:latin typeface="幼圆" charset="0"/>
              <a:ea typeface="幼圆" charset="0"/>
              <a:cs typeface="幼圆" charset="0"/>
            </a:endParaRPr>
          </a:p>
        </p:txBody>
      </p:sp>
      <p:sp>
        <p:nvSpPr>
          <p:cNvPr id="24" name="文本框 23"/>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5</a:t>
            </a:r>
            <a:r>
              <a:rPr lang="zh-CN" altLang="en-US" sz="2100" b="1" dirty="0" smtClean="0">
                <a:solidFill>
                  <a:srgbClr val="0182F0"/>
                </a:solidFill>
                <a:latin typeface="幼圆" charset="0"/>
                <a:ea typeface="幼圆" charset="0"/>
                <a:cs typeface="幼圆" charset="0"/>
              </a:rPr>
              <a:t>、知识产权</a:t>
            </a:r>
            <a:endParaRPr lang="zh-CN" altLang="en-US" sz="2100" b="1" dirty="0">
              <a:solidFill>
                <a:srgbClr val="0068B6"/>
              </a:solidFill>
              <a:latin typeface="幼圆" charset="0"/>
              <a:ea typeface="幼圆" charset="0"/>
              <a:cs typeface="幼圆" charset="0"/>
            </a:endParaRPr>
          </a:p>
        </p:txBody>
      </p:sp>
      <p:sp>
        <p:nvSpPr>
          <p:cNvPr id="3" name="文本框 2"/>
          <p:cNvSpPr txBox="1"/>
          <p:nvPr/>
        </p:nvSpPr>
        <p:spPr>
          <a:xfrm>
            <a:off x="8628845" y="682580"/>
            <a:ext cx="184731" cy="369332"/>
          </a:xfrm>
          <a:prstGeom prst="rect">
            <a:avLst/>
          </a:prstGeom>
          <a:noFill/>
        </p:spPr>
        <p:txBody>
          <a:bodyPr wrap="none" rtlCol="0">
            <a:spAutoFit/>
          </a:bodyPr>
          <a:lstStyle/>
          <a:p>
            <a:endParaRPr kumimoji="1" lang="zh-CN" altLang="en-US" dirty="0"/>
          </a:p>
        </p:txBody>
      </p:sp>
      <p:sp>
        <p:nvSpPr>
          <p:cNvPr id="25" name="矩形 24"/>
          <p:cNvSpPr/>
          <p:nvPr/>
        </p:nvSpPr>
        <p:spPr>
          <a:xfrm>
            <a:off x="4080403" y="3484703"/>
            <a:ext cx="1107996" cy="276999"/>
          </a:xfrm>
          <a:prstGeom prst="rect">
            <a:avLst/>
          </a:prstGeom>
        </p:spPr>
        <p:txBody>
          <a:bodyPr wrap="none">
            <a:spAutoFit/>
          </a:bodyPr>
          <a:lstStyle/>
          <a:p>
            <a:r>
              <a:rPr lang="zh-CN" altLang="en-US" sz="1200" b="1" smtClean="0">
                <a:solidFill>
                  <a:schemeClr val="accent2">
                    <a:lumMod val="50000"/>
                  </a:schemeClr>
                </a:solidFill>
                <a:latin typeface="幼圆" charset="0"/>
                <a:ea typeface="幼圆" charset="0"/>
                <a:cs typeface="幼圆" charset="0"/>
              </a:rPr>
              <a:t>拉客功能专利</a:t>
            </a:r>
            <a:endParaRPr lang="en-US" altLang="zh-CN" sz="1200" b="1" dirty="0">
              <a:solidFill>
                <a:schemeClr val="accent2">
                  <a:lumMod val="50000"/>
                </a:schemeClr>
              </a:solidFill>
              <a:latin typeface="幼圆" charset="0"/>
              <a:ea typeface="幼圆" charset="0"/>
              <a:cs typeface="幼圆" charset="0"/>
            </a:endParaRPr>
          </a:p>
        </p:txBody>
      </p:sp>
    </p:spTree>
    <p:extLst>
      <p:ext uri="{BB962C8B-B14F-4D97-AF65-F5344CB8AC3E}">
        <p14:creationId xmlns:p14="http://schemas.microsoft.com/office/powerpoint/2010/main" val="3124174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5078" y="1088616"/>
            <a:ext cx="900000" cy="1227848"/>
          </a:xfrm>
          <a:prstGeom prst="rect">
            <a:avLst/>
          </a:prstGeom>
          <a:ln>
            <a:solidFill>
              <a:schemeClr val="bg1"/>
            </a:solidFill>
          </a:ln>
          <a:effectLst>
            <a:glow rad="63500">
              <a:schemeClr val="tx1">
                <a:lumMod val="50000"/>
                <a:lumOff val="50000"/>
                <a:alpha val="40000"/>
              </a:schemeClr>
            </a:glo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87957" y="1088616"/>
            <a:ext cx="900000" cy="1263467"/>
          </a:xfrm>
          <a:prstGeom prst="rect">
            <a:avLst/>
          </a:prstGeom>
          <a:ln>
            <a:solidFill>
              <a:schemeClr val="bg1"/>
            </a:solidFill>
          </a:ln>
          <a:effectLst>
            <a:glow rad="63500">
              <a:schemeClr val="tx1">
                <a:lumMod val="50000"/>
                <a:lumOff val="50000"/>
                <a:alpha val="40000"/>
              </a:schemeClr>
            </a:glow>
          </a:effectLst>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30836" y="1088616"/>
            <a:ext cx="900000" cy="1263267"/>
          </a:xfrm>
          <a:prstGeom prst="rect">
            <a:avLst/>
          </a:prstGeom>
          <a:ln>
            <a:solidFill>
              <a:schemeClr val="bg1"/>
            </a:solidFill>
          </a:ln>
          <a:effectLst>
            <a:glow rad="63500">
              <a:schemeClr val="tx1">
                <a:lumMod val="50000"/>
                <a:lumOff val="50000"/>
                <a:alpha val="40000"/>
              </a:schemeClr>
            </a:glow>
          </a:effectLst>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30836" y="2439854"/>
            <a:ext cx="900000" cy="1219914"/>
          </a:xfrm>
          <a:prstGeom prst="rect">
            <a:avLst/>
          </a:prstGeom>
          <a:ln>
            <a:solidFill>
              <a:schemeClr val="bg1"/>
            </a:solidFill>
          </a:ln>
          <a:effectLst>
            <a:glow rad="63500">
              <a:schemeClr val="tx1">
                <a:lumMod val="50000"/>
                <a:lumOff val="50000"/>
                <a:alpha val="40000"/>
              </a:schemeClr>
            </a:glow>
          </a:effectLst>
        </p:spPr>
      </p:pic>
      <p:sp>
        <p:nvSpPr>
          <p:cNvPr id="21" name="矩形 20"/>
          <p:cNvSpPr/>
          <p:nvPr/>
        </p:nvSpPr>
        <p:spPr>
          <a:xfrm>
            <a:off x="6685342" y="4088943"/>
            <a:ext cx="1609736" cy="261610"/>
          </a:xfrm>
          <a:prstGeom prst="rect">
            <a:avLst/>
          </a:prstGeom>
        </p:spPr>
        <p:txBody>
          <a:bodyPr wrap="none">
            <a:spAutoFit/>
          </a:bodyPr>
          <a:lstStyle/>
          <a:p>
            <a:r>
              <a:rPr lang="zh-CN" altLang="en-US" sz="1100" b="1" dirty="0" smtClean="0">
                <a:latin typeface="幼圆" charset="0"/>
                <a:ea typeface="幼圆" charset="0"/>
                <a:cs typeface="幼圆" charset="0"/>
              </a:rPr>
              <a:t>部分</a:t>
            </a:r>
            <a:r>
              <a:rPr lang="zh-CN" altLang="en-US" sz="1100" b="1" smtClean="0">
                <a:latin typeface="幼圆" charset="0"/>
                <a:ea typeface="幼圆" charset="0"/>
                <a:cs typeface="幼圆" charset="0"/>
              </a:rPr>
              <a:t>专利及著作权证书</a:t>
            </a:r>
            <a:endParaRPr lang="en-US" altLang="zh-CN" sz="1100" b="1" dirty="0">
              <a:latin typeface="幼圆" charset="0"/>
              <a:ea typeface="幼圆" charset="0"/>
              <a:cs typeface="幼圆" charset="0"/>
            </a:endParaRPr>
          </a:p>
        </p:txBody>
      </p:sp>
      <p:grpSp>
        <p:nvGrpSpPr>
          <p:cNvPr id="32" name="组 31"/>
          <p:cNvGrpSpPr>
            <a:grpSpLocks noChangeAspect="1"/>
          </p:cNvGrpSpPr>
          <p:nvPr/>
        </p:nvGrpSpPr>
        <p:grpSpPr>
          <a:xfrm>
            <a:off x="179704" y="771550"/>
            <a:ext cx="1728000" cy="3217365"/>
            <a:chOff x="251520" y="771550"/>
            <a:chExt cx="1620000" cy="3016280"/>
          </a:xfrm>
          <a:effectLst>
            <a:glow rad="63500">
              <a:schemeClr val="tx1">
                <a:lumMod val="50000"/>
                <a:lumOff val="50000"/>
                <a:alpha val="40000"/>
              </a:schemeClr>
            </a:glow>
          </a:effectLst>
        </p:grpSpPr>
        <p:pic>
          <p:nvPicPr>
            <p:cNvPr id="8" name="图片 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520" y="771550"/>
              <a:ext cx="1620000" cy="2379723"/>
            </a:xfrm>
            <a:prstGeom prst="rect">
              <a:avLst/>
            </a:prstGeom>
          </p:spPr>
        </p:pic>
        <p:pic>
          <p:nvPicPr>
            <p:cNvPr id="17" name="图片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1520" y="3138337"/>
              <a:ext cx="1620000" cy="649493"/>
            </a:xfrm>
            <a:prstGeom prst="rect">
              <a:avLst/>
            </a:prstGeom>
          </p:spPr>
        </p:pic>
      </p:grpSp>
      <p:grpSp>
        <p:nvGrpSpPr>
          <p:cNvPr id="28" name="组 27"/>
          <p:cNvGrpSpPr>
            <a:grpSpLocks noChangeAspect="1"/>
          </p:cNvGrpSpPr>
          <p:nvPr/>
        </p:nvGrpSpPr>
        <p:grpSpPr>
          <a:xfrm>
            <a:off x="2051912" y="777118"/>
            <a:ext cx="1728000" cy="3225959"/>
            <a:chOff x="2000055" y="777118"/>
            <a:chExt cx="1620000" cy="3024337"/>
          </a:xfrm>
          <a:effectLst>
            <a:glow rad="63500">
              <a:schemeClr val="tx1">
                <a:lumMod val="50000"/>
                <a:lumOff val="50000"/>
                <a:alpha val="40000"/>
              </a:schemeClr>
            </a:glow>
          </a:effectLst>
        </p:grpSpPr>
        <p:pic>
          <p:nvPicPr>
            <p:cNvPr id="14" name="图片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000055" y="777118"/>
              <a:ext cx="1620000" cy="2377742"/>
            </a:xfrm>
            <a:prstGeom prst="rect">
              <a:avLst/>
            </a:prstGeom>
          </p:spPr>
        </p:pic>
        <p:pic>
          <p:nvPicPr>
            <p:cNvPr id="18" name="图片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00055" y="3148955"/>
              <a:ext cx="1620000" cy="652500"/>
            </a:xfrm>
            <a:prstGeom prst="rect">
              <a:avLst/>
            </a:prstGeom>
          </p:spPr>
        </p:pic>
      </p:grpSp>
      <p:grpSp>
        <p:nvGrpSpPr>
          <p:cNvPr id="37" name="组 36"/>
          <p:cNvGrpSpPr>
            <a:grpSpLocks noChangeAspect="1"/>
          </p:cNvGrpSpPr>
          <p:nvPr/>
        </p:nvGrpSpPr>
        <p:grpSpPr>
          <a:xfrm>
            <a:off x="3924119" y="787063"/>
            <a:ext cx="1726350" cy="2868014"/>
            <a:chOff x="3726130" y="804371"/>
            <a:chExt cx="1620000" cy="2691332"/>
          </a:xfrm>
          <a:effectLst>
            <a:glow rad="63500">
              <a:schemeClr val="tx1">
                <a:lumMod val="50000"/>
                <a:lumOff val="50000"/>
                <a:alpha val="40000"/>
              </a:schemeClr>
            </a:glow>
          </a:effectLst>
        </p:grpSpPr>
        <p:pic>
          <p:nvPicPr>
            <p:cNvPr id="15" name="图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726130" y="804371"/>
              <a:ext cx="1620000" cy="2049263"/>
            </a:xfrm>
            <a:prstGeom prst="rect">
              <a:avLst/>
            </a:prstGeom>
          </p:spPr>
        </p:pic>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727678" y="2845470"/>
              <a:ext cx="1618451" cy="330000"/>
            </a:xfrm>
            <a:prstGeom prst="rect">
              <a:avLst/>
            </a:prstGeom>
          </p:spPr>
        </p:pic>
        <p:pic>
          <p:nvPicPr>
            <p:cNvPr id="20" name="图片 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26130" y="3175470"/>
              <a:ext cx="1620000" cy="320233"/>
            </a:xfrm>
            <a:prstGeom prst="rect">
              <a:avLst/>
            </a:prstGeom>
          </p:spPr>
        </p:pic>
      </p:grpSp>
      <p:sp>
        <p:nvSpPr>
          <p:cNvPr id="23" name="矩形 22"/>
          <p:cNvSpPr/>
          <p:nvPr/>
        </p:nvSpPr>
        <p:spPr>
          <a:xfrm>
            <a:off x="4276428" y="3675727"/>
            <a:ext cx="756812" cy="230832"/>
          </a:xfrm>
          <a:prstGeom prst="rect">
            <a:avLst/>
          </a:prstGeom>
        </p:spPr>
        <p:txBody>
          <a:bodyPr wrap="square">
            <a:spAutoFit/>
          </a:bodyPr>
          <a:lstStyle/>
          <a:p>
            <a:r>
              <a:rPr lang="en-US" altLang="zh-CN" sz="900" b="1" dirty="0" smtClean="0">
                <a:latin typeface="幼圆" charset="0"/>
                <a:ea typeface="幼圆" charset="0"/>
                <a:cs typeface="幼圆" charset="0"/>
              </a:rPr>
              <a:t>More……</a:t>
            </a:r>
            <a:endParaRPr lang="en-US" altLang="zh-CN" sz="900" b="1" dirty="0">
              <a:latin typeface="幼圆" charset="0"/>
              <a:ea typeface="幼圆" charset="0"/>
              <a:cs typeface="幼圆" charset="0"/>
            </a:endParaRPr>
          </a:p>
        </p:txBody>
      </p:sp>
      <p:sp>
        <p:nvSpPr>
          <p:cNvPr id="24" name="矩形 23"/>
          <p:cNvSpPr/>
          <p:nvPr/>
        </p:nvSpPr>
        <p:spPr>
          <a:xfrm>
            <a:off x="1145475" y="4111766"/>
            <a:ext cx="3437159" cy="261610"/>
          </a:xfrm>
          <a:prstGeom prst="rect">
            <a:avLst/>
          </a:prstGeom>
        </p:spPr>
        <p:txBody>
          <a:bodyPr wrap="none">
            <a:spAutoFit/>
          </a:bodyPr>
          <a:lstStyle/>
          <a:p>
            <a:r>
              <a:rPr lang="zh-CN" altLang="en-US" sz="1100" b="1" dirty="0" smtClean="0">
                <a:latin typeface="幼圆" charset="0"/>
                <a:ea typeface="幼圆" charset="0"/>
                <a:cs typeface="幼圆" charset="0"/>
              </a:rPr>
              <a:t>国家知识产权局</a:t>
            </a:r>
            <a:r>
              <a:rPr lang="en-US" altLang="zh-CN" sz="1100" b="1" dirty="0" smtClean="0">
                <a:latin typeface="幼圆" charset="0"/>
                <a:ea typeface="幼圆" charset="0"/>
                <a:cs typeface="幼圆" charset="0"/>
              </a:rPr>
              <a:t>(SIPO)</a:t>
            </a:r>
            <a:r>
              <a:rPr lang="zh-CN" altLang="en-US" sz="1100" b="1" dirty="0" smtClean="0">
                <a:latin typeface="幼圆" charset="0"/>
                <a:ea typeface="幼圆" charset="0"/>
                <a:cs typeface="幼圆" charset="0"/>
              </a:rPr>
              <a:t>网站上 掌贝专利查询展示列表</a:t>
            </a:r>
            <a:endParaRPr lang="en-US" altLang="zh-CN" sz="1100" b="1" dirty="0">
              <a:latin typeface="幼圆" charset="0"/>
              <a:ea typeface="幼圆" charset="0"/>
              <a:cs typeface="幼圆" charset="0"/>
            </a:endParaRPr>
          </a:p>
        </p:txBody>
      </p:sp>
      <p:pic>
        <p:nvPicPr>
          <p:cNvPr id="33" name="图片 3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87957" y="2406205"/>
            <a:ext cx="900000" cy="1272339"/>
          </a:xfrm>
          <a:prstGeom prst="rect">
            <a:avLst/>
          </a:prstGeom>
          <a:effectLst>
            <a:glow rad="63500">
              <a:schemeClr val="tx1">
                <a:lumMod val="50000"/>
                <a:lumOff val="50000"/>
                <a:alpha val="40000"/>
              </a:schemeClr>
            </a:glow>
          </a:effectLst>
        </p:spPr>
      </p:pic>
      <p:pic>
        <p:nvPicPr>
          <p:cNvPr id="34" name="图片 3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54656" y="2406204"/>
            <a:ext cx="900000" cy="1272339"/>
          </a:xfrm>
          <a:prstGeom prst="rect">
            <a:avLst/>
          </a:prstGeom>
          <a:effectLst>
            <a:glow rad="63500">
              <a:schemeClr val="tx1">
                <a:lumMod val="50000"/>
                <a:lumOff val="50000"/>
                <a:alpha val="40000"/>
              </a:schemeClr>
            </a:glow>
          </a:effectLst>
        </p:spPr>
      </p:pic>
      <p:sp>
        <p:nvSpPr>
          <p:cNvPr id="22" name="文本框 21"/>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5</a:t>
            </a:r>
            <a:r>
              <a:rPr lang="zh-CN" altLang="en-US" sz="2100" b="1" dirty="0" smtClean="0">
                <a:solidFill>
                  <a:srgbClr val="0182F0"/>
                </a:solidFill>
                <a:latin typeface="幼圆" charset="0"/>
                <a:ea typeface="幼圆" charset="0"/>
                <a:cs typeface="幼圆" charset="0"/>
              </a:rPr>
              <a:t>、知识产权</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86800126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常用资料\掌贝相关照片\掌贝奖项\7.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0790" y="929650"/>
            <a:ext cx="2501800" cy="16356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7" name="Picture 3" descr="E:\常用资料\掌贝相关照片\掌贝奖项\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7783" y="2616559"/>
            <a:ext cx="1239531" cy="1599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28" name="Picture 4" descr="E:\常用资料\掌贝相关照片\掌贝奖项\6.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13508" y="2616557"/>
            <a:ext cx="1229582" cy="159932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 name="矩形 1"/>
          <p:cNvSpPr/>
          <p:nvPr/>
        </p:nvSpPr>
        <p:spPr>
          <a:xfrm>
            <a:off x="3417660" y="636514"/>
            <a:ext cx="5061866" cy="4139595"/>
          </a:xfrm>
          <a:prstGeom prst="rect">
            <a:avLst/>
          </a:prstGeom>
        </p:spPr>
        <p:txBody>
          <a:bodyPr wrap="square">
            <a:spAutoFit/>
          </a:bodyPr>
          <a:lstStyle/>
          <a:p>
            <a:r>
              <a:rPr lang="en-US" altLang="zh-CN" sz="1400" b="1" dirty="0">
                <a:solidFill>
                  <a:srgbClr val="0182F0"/>
                </a:solidFill>
                <a:latin typeface="幼圆" charset="0"/>
                <a:ea typeface="幼圆" charset="0"/>
                <a:cs typeface="幼圆" charset="0"/>
              </a:rPr>
              <a:t>2014</a:t>
            </a:r>
          </a:p>
          <a:p>
            <a:pPr>
              <a:lnSpc>
                <a:spcPct val="150000"/>
              </a:lnSpc>
            </a:pPr>
            <a:r>
              <a:rPr lang="en-US" altLang="zh-CN" sz="1200" dirty="0" smtClean="0">
                <a:latin typeface="幼圆" charset="0"/>
                <a:ea typeface="幼圆" charset="0"/>
                <a:cs typeface="幼圆" charset="0"/>
              </a:rPr>
              <a:t>2014.04  </a:t>
            </a:r>
            <a:r>
              <a:rPr lang="zh-CN" altLang="en-US" sz="1200" dirty="0" smtClean="0">
                <a:latin typeface="幼圆" charset="0"/>
                <a:ea typeface="幼圆" charset="0"/>
                <a:cs typeface="幼圆" charset="0"/>
              </a:rPr>
              <a:t>获评互联网技术大会“智能</a:t>
            </a:r>
            <a:r>
              <a:rPr lang="en-US" altLang="zh-CN" sz="1200" dirty="0" smtClean="0">
                <a:latin typeface="幼圆" charset="0"/>
                <a:ea typeface="幼圆" charset="0"/>
                <a:cs typeface="幼圆" charset="0"/>
              </a:rPr>
              <a:t>POS</a:t>
            </a:r>
            <a:r>
              <a:rPr lang="zh-CN" altLang="en-US" sz="1200" dirty="0" smtClean="0">
                <a:latin typeface="幼圆" charset="0"/>
                <a:ea typeface="幼圆" charset="0"/>
                <a:cs typeface="幼圆" charset="0"/>
              </a:rPr>
              <a:t>发明奖”</a:t>
            </a:r>
          </a:p>
          <a:p>
            <a:pPr>
              <a:lnSpc>
                <a:spcPct val="150000"/>
              </a:lnSpc>
            </a:pPr>
            <a:r>
              <a:rPr lang="en-US" altLang="zh-CN" sz="1200" dirty="0" smtClean="0">
                <a:latin typeface="幼圆" charset="0"/>
                <a:ea typeface="幼圆" charset="0"/>
                <a:cs typeface="幼圆" charset="0"/>
              </a:rPr>
              <a:t>2014.11  </a:t>
            </a:r>
            <a:r>
              <a:rPr lang="zh-CN" altLang="en-US" sz="1200" dirty="0" smtClean="0">
                <a:latin typeface="幼圆" charset="0"/>
                <a:ea typeface="幼圆" charset="0"/>
                <a:cs typeface="幼圆" charset="0"/>
              </a:rPr>
              <a:t>获</a:t>
            </a:r>
            <a:r>
              <a:rPr lang="zh-CN" altLang="en-US" sz="1200" dirty="0">
                <a:latin typeface="幼圆" charset="0"/>
                <a:ea typeface="幼圆" charset="0"/>
                <a:cs typeface="幼圆" charset="0"/>
              </a:rPr>
              <a:t>评全球移动互联网卓越成就奖</a:t>
            </a:r>
            <a:r>
              <a:rPr lang="en-US" altLang="zh-CN" sz="1200" dirty="0">
                <a:latin typeface="幼圆" charset="0"/>
                <a:ea typeface="幼圆" charset="0"/>
                <a:cs typeface="幼圆" charset="0"/>
              </a:rPr>
              <a:t>—“</a:t>
            </a:r>
            <a:r>
              <a:rPr lang="zh-CN" altLang="en-US" sz="1200" dirty="0">
                <a:latin typeface="幼圆" charset="0"/>
                <a:ea typeface="幼圆" charset="0"/>
                <a:cs typeface="幼圆" charset="0"/>
              </a:rPr>
              <a:t>年度最具投资价值奖”</a:t>
            </a:r>
          </a:p>
          <a:p>
            <a:pPr>
              <a:lnSpc>
                <a:spcPct val="150000"/>
              </a:lnSpc>
            </a:pPr>
            <a:r>
              <a:rPr lang="en-US" altLang="zh-CN" sz="1200" dirty="0">
                <a:latin typeface="幼圆" charset="0"/>
                <a:ea typeface="幼圆" charset="0"/>
                <a:cs typeface="幼圆" charset="0"/>
              </a:rPr>
              <a:t>2014.11 </a:t>
            </a:r>
            <a:r>
              <a:rPr lang="en-US" altLang="zh-CN" sz="1200" dirty="0" smtClean="0">
                <a:latin typeface="幼圆" charset="0"/>
                <a:ea typeface="幼圆" charset="0"/>
                <a:cs typeface="幼圆" charset="0"/>
              </a:rPr>
              <a:t> </a:t>
            </a:r>
            <a:r>
              <a:rPr lang="zh-CN" altLang="en-US" sz="1200" dirty="0" smtClean="0">
                <a:latin typeface="幼圆" charset="0"/>
                <a:ea typeface="幼圆" charset="0"/>
                <a:cs typeface="幼圆" charset="0"/>
              </a:rPr>
              <a:t>荣获</a:t>
            </a:r>
            <a:r>
              <a:rPr lang="zh-CN" altLang="en-US" sz="1200" dirty="0">
                <a:latin typeface="幼圆" charset="0"/>
                <a:ea typeface="幼圆" charset="0"/>
                <a:cs typeface="幼圆" charset="0"/>
              </a:rPr>
              <a:t>“</a:t>
            </a:r>
            <a:r>
              <a:rPr lang="en-US" altLang="zh-CN" sz="1200" dirty="0">
                <a:latin typeface="幼圆" charset="0"/>
                <a:ea typeface="幼圆" charset="0"/>
                <a:cs typeface="幼圆" charset="0"/>
              </a:rPr>
              <a:t>2014</a:t>
            </a:r>
            <a:r>
              <a:rPr lang="zh-CN" altLang="en-US" sz="1200" dirty="0">
                <a:latin typeface="幼圆" charset="0"/>
                <a:ea typeface="幼圆" charset="0"/>
                <a:cs typeface="幼圆" charset="0"/>
              </a:rPr>
              <a:t>广东互联网十佳中小微创新企业</a:t>
            </a:r>
            <a:r>
              <a:rPr lang="zh-CN" altLang="en-US" sz="1200" dirty="0" smtClean="0">
                <a:latin typeface="幼圆" charset="0"/>
                <a:ea typeface="幼圆" charset="0"/>
                <a:cs typeface="幼圆" charset="0"/>
              </a:rPr>
              <a:t>”</a:t>
            </a:r>
            <a:endParaRPr lang="zh-CN" altLang="en-US" sz="1200" dirty="0">
              <a:latin typeface="幼圆" charset="0"/>
              <a:ea typeface="幼圆" charset="0"/>
              <a:cs typeface="幼圆" charset="0"/>
            </a:endParaRPr>
          </a:p>
          <a:p>
            <a:pPr>
              <a:lnSpc>
                <a:spcPct val="150000"/>
              </a:lnSpc>
            </a:pPr>
            <a:r>
              <a:rPr lang="en-US" altLang="zh-CN" sz="1400" b="1" dirty="0">
                <a:solidFill>
                  <a:srgbClr val="0182F0"/>
                </a:solidFill>
                <a:latin typeface="幼圆" charset="0"/>
                <a:ea typeface="幼圆" charset="0"/>
                <a:cs typeface="幼圆" charset="0"/>
              </a:rPr>
              <a:t>2015</a:t>
            </a:r>
            <a:endParaRPr lang="en-US" altLang="zh-CN" sz="1400" b="1" dirty="0">
              <a:solidFill>
                <a:srgbClr val="0070C0"/>
              </a:solidFill>
              <a:latin typeface="幼圆" charset="0"/>
              <a:ea typeface="幼圆" charset="0"/>
              <a:cs typeface="幼圆" charset="0"/>
            </a:endParaRPr>
          </a:p>
          <a:p>
            <a:pPr>
              <a:lnSpc>
                <a:spcPct val="150000"/>
              </a:lnSpc>
            </a:pPr>
            <a:r>
              <a:rPr lang="en-US" altLang="zh-CN" sz="1200" dirty="0">
                <a:latin typeface="幼圆" charset="0"/>
                <a:ea typeface="幼圆" charset="0"/>
                <a:cs typeface="幼圆" charset="0"/>
              </a:rPr>
              <a:t>2015.03  </a:t>
            </a:r>
            <a:r>
              <a:rPr lang="zh-CN" altLang="en-US" sz="1200" dirty="0">
                <a:latin typeface="幼圆" charset="0"/>
                <a:ea typeface="幼圆" charset="0"/>
                <a:cs typeface="幼圆" charset="0"/>
              </a:rPr>
              <a:t>获评</a:t>
            </a:r>
            <a:r>
              <a:rPr lang="en-US" altLang="zh-CN" sz="1200" dirty="0">
                <a:latin typeface="幼圆" charset="0"/>
                <a:ea typeface="幼圆" charset="0"/>
                <a:cs typeface="幼圆" charset="0"/>
              </a:rPr>
              <a:t>2015</a:t>
            </a:r>
            <a:r>
              <a:rPr lang="zh-CN" altLang="en-US" sz="1200" dirty="0">
                <a:latin typeface="幼圆" charset="0"/>
                <a:ea typeface="幼圆" charset="0"/>
                <a:cs typeface="幼圆" charset="0"/>
              </a:rPr>
              <a:t>年上海国际店铺产业展览会“智慧经营创新奖”</a:t>
            </a:r>
          </a:p>
          <a:p>
            <a:pPr>
              <a:lnSpc>
                <a:spcPct val="150000"/>
              </a:lnSpc>
            </a:pPr>
            <a:r>
              <a:rPr lang="en-US" altLang="zh-CN" sz="1200" dirty="0">
                <a:latin typeface="幼圆" charset="0"/>
                <a:ea typeface="幼圆" charset="0"/>
                <a:cs typeface="幼圆" charset="0"/>
              </a:rPr>
              <a:t>2015.05  </a:t>
            </a:r>
            <a:r>
              <a:rPr lang="zh-CN" altLang="en-US" sz="1200" dirty="0">
                <a:latin typeface="幼圆" charset="0"/>
                <a:ea typeface="幼圆" charset="0"/>
                <a:cs typeface="幼圆" charset="0"/>
              </a:rPr>
              <a:t>获评中国餐饮创新峰会 “杰出技术应用奖”</a:t>
            </a:r>
          </a:p>
          <a:p>
            <a:pPr>
              <a:lnSpc>
                <a:spcPct val="150000"/>
              </a:lnSpc>
            </a:pPr>
            <a:r>
              <a:rPr lang="en-US" altLang="zh-CN" sz="1200" dirty="0">
                <a:latin typeface="幼圆" charset="0"/>
                <a:ea typeface="幼圆" charset="0"/>
                <a:cs typeface="幼圆" charset="0"/>
              </a:rPr>
              <a:t>2015.08  </a:t>
            </a:r>
            <a:r>
              <a:rPr lang="zh-CN" altLang="en-US" sz="1200" dirty="0">
                <a:latin typeface="幼圆" charset="0"/>
                <a:ea typeface="幼圆" charset="0"/>
                <a:cs typeface="幼圆" charset="0"/>
              </a:rPr>
              <a:t>获得“微信支付优秀合作伙伴开拓奖”</a:t>
            </a:r>
          </a:p>
          <a:p>
            <a:pPr>
              <a:lnSpc>
                <a:spcPct val="150000"/>
              </a:lnSpc>
            </a:pPr>
            <a:r>
              <a:rPr lang="en-US" altLang="zh-CN" sz="1200" dirty="0">
                <a:latin typeface="幼圆" charset="0"/>
                <a:ea typeface="幼圆" charset="0"/>
                <a:cs typeface="幼圆" charset="0"/>
              </a:rPr>
              <a:t>2015.11  </a:t>
            </a:r>
            <a:r>
              <a:rPr lang="zh-CN" altLang="en-US" sz="1200" dirty="0">
                <a:latin typeface="幼圆" charset="0"/>
                <a:ea typeface="幼圆" charset="0"/>
                <a:cs typeface="幼圆" charset="0"/>
              </a:rPr>
              <a:t>获评全球移动互联网</a:t>
            </a:r>
            <a:r>
              <a:rPr lang="en-US" altLang="zh-CN" sz="1200" dirty="0">
                <a:latin typeface="幼圆" charset="0"/>
                <a:ea typeface="幼圆" charset="0"/>
                <a:cs typeface="幼圆" charset="0"/>
              </a:rPr>
              <a:t>CEO</a:t>
            </a:r>
            <a:r>
              <a:rPr lang="zh-CN" altLang="en-US" sz="1200" dirty="0">
                <a:latin typeface="幼圆" charset="0"/>
                <a:ea typeface="幼圆" charset="0"/>
                <a:cs typeface="幼圆" charset="0"/>
              </a:rPr>
              <a:t>峰会“年度</a:t>
            </a:r>
            <a:r>
              <a:rPr lang="en-US" altLang="zh-CN" sz="1200" dirty="0">
                <a:latin typeface="幼圆" charset="0"/>
                <a:ea typeface="幼圆" charset="0"/>
                <a:cs typeface="幼圆" charset="0"/>
              </a:rPr>
              <a:t>O2O</a:t>
            </a:r>
            <a:r>
              <a:rPr lang="zh-CN" altLang="en-US" sz="1200" dirty="0">
                <a:latin typeface="幼圆" charset="0"/>
                <a:ea typeface="幼圆" charset="0"/>
                <a:cs typeface="幼圆" charset="0"/>
              </a:rPr>
              <a:t>最佳服务平台”</a:t>
            </a:r>
            <a:endParaRPr lang="en-US" altLang="zh-CN" sz="1200" dirty="0">
              <a:latin typeface="幼圆" charset="0"/>
              <a:ea typeface="幼圆" charset="0"/>
              <a:cs typeface="幼圆" charset="0"/>
            </a:endParaRPr>
          </a:p>
          <a:p>
            <a:pPr>
              <a:lnSpc>
                <a:spcPct val="150000"/>
              </a:lnSpc>
            </a:pPr>
            <a:r>
              <a:rPr lang="en-US" altLang="zh-CN" sz="1400" b="1" dirty="0">
                <a:solidFill>
                  <a:srgbClr val="0182F0"/>
                </a:solidFill>
                <a:latin typeface="幼圆" charset="0"/>
                <a:ea typeface="幼圆" charset="0"/>
                <a:cs typeface="幼圆" charset="0"/>
              </a:rPr>
              <a:t>2016</a:t>
            </a:r>
            <a:endParaRPr lang="en-US" altLang="zh-CN" sz="1400" b="1" dirty="0">
              <a:solidFill>
                <a:srgbClr val="0070C0"/>
              </a:solidFill>
              <a:latin typeface="幼圆" charset="0"/>
              <a:ea typeface="幼圆" charset="0"/>
              <a:cs typeface="幼圆" charset="0"/>
            </a:endParaRPr>
          </a:p>
          <a:p>
            <a:pPr>
              <a:lnSpc>
                <a:spcPct val="150000"/>
              </a:lnSpc>
            </a:pPr>
            <a:r>
              <a:rPr lang="en-US" altLang="zh-CN" sz="1200" dirty="0">
                <a:latin typeface="幼圆" charset="0"/>
                <a:ea typeface="幼圆" charset="0"/>
                <a:cs typeface="幼圆" charset="0"/>
              </a:rPr>
              <a:t>2016.04  </a:t>
            </a:r>
            <a:r>
              <a:rPr lang="zh-CN" altLang="en-US" sz="1200" dirty="0">
                <a:latin typeface="幼圆" charset="0"/>
                <a:ea typeface="幼圆" charset="0"/>
                <a:cs typeface="幼圆" charset="0"/>
              </a:rPr>
              <a:t>获评</a:t>
            </a:r>
            <a:r>
              <a:rPr lang="en-US" altLang="zh-CN" sz="1200" dirty="0">
                <a:latin typeface="幼圆" charset="0"/>
                <a:ea typeface="幼圆" charset="0"/>
                <a:cs typeface="幼圆" charset="0"/>
              </a:rPr>
              <a:t>2016</a:t>
            </a:r>
            <a:r>
              <a:rPr lang="zh-CN" altLang="en-US" sz="1200" dirty="0">
                <a:latin typeface="幼圆" charset="0"/>
                <a:ea typeface="幼圆" charset="0"/>
                <a:cs typeface="幼圆" charset="0"/>
              </a:rPr>
              <a:t>大数据应用峰会“最具潜力奖”</a:t>
            </a:r>
          </a:p>
          <a:p>
            <a:pPr>
              <a:lnSpc>
                <a:spcPct val="150000"/>
              </a:lnSpc>
            </a:pPr>
            <a:r>
              <a:rPr lang="en-US" altLang="zh-CN" sz="1200" dirty="0">
                <a:latin typeface="幼圆" charset="0"/>
                <a:ea typeface="幼圆" charset="0"/>
                <a:cs typeface="幼圆" charset="0"/>
              </a:rPr>
              <a:t>2016.04  </a:t>
            </a:r>
            <a:r>
              <a:rPr lang="zh-CN" altLang="en-US" sz="1200" dirty="0">
                <a:latin typeface="幼圆" charset="0"/>
                <a:ea typeface="幼圆" charset="0"/>
                <a:cs typeface="幼圆" charset="0"/>
              </a:rPr>
              <a:t>荣获北京智慧城市建设优秀应用“十大优秀应用奖”</a:t>
            </a:r>
          </a:p>
          <a:p>
            <a:pPr>
              <a:lnSpc>
                <a:spcPct val="150000"/>
              </a:lnSpc>
            </a:pPr>
            <a:r>
              <a:rPr lang="en-US" altLang="zh-CN" sz="1200" dirty="0">
                <a:latin typeface="幼圆" charset="0"/>
                <a:ea typeface="幼圆" charset="0"/>
                <a:cs typeface="幼圆" charset="0"/>
              </a:rPr>
              <a:t>2016.07  </a:t>
            </a:r>
            <a:r>
              <a:rPr lang="zh-CN" altLang="en-US" sz="1200" dirty="0">
                <a:latin typeface="幼圆" charset="0"/>
                <a:ea typeface="幼圆" charset="0"/>
                <a:cs typeface="幼圆" charset="0"/>
              </a:rPr>
              <a:t>获评中国智慧城市国际博览会“最佳智慧店铺平台奖</a:t>
            </a:r>
            <a:r>
              <a:rPr lang="zh-CN" altLang="en-US" sz="1200" dirty="0" smtClean="0">
                <a:latin typeface="幼圆" charset="0"/>
                <a:ea typeface="幼圆" charset="0"/>
                <a:cs typeface="幼圆" charset="0"/>
              </a:rPr>
              <a:t>”</a:t>
            </a:r>
          </a:p>
          <a:p>
            <a:pPr>
              <a:lnSpc>
                <a:spcPct val="150000"/>
              </a:lnSpc>
            </a:pPr>
            <a:r>
              <a:rPr lang="en-US" altLang="zh-CN" sz="1200" dirty="0" smtClean="0">
                <a:latin typeface="幼圆" charset="0"/>
                <a:ea typeface="幼圆" charset="0"/>
                <a:cs typeface="幼圆" charset="0"/>
              </a:rPr>
              <a:t>2016.12</a:t>
            </a:r>
            <a:r>
              <a:rPr lang="zh-CN" altLang="en-US" sz="1200" dirty="0" smtClean="0">
                <a:latin typeface="幼圆" charset="0"/>
                <a:ea typeface="幼圆" charset="0"/>
                <a:cs typeface="幼圆" charset="0"/>
              </a:rPr>
              <a:t>  </a:t>
            </a:r>
            <a:r>
              <a:rPr lang="zh-CN" altLang="en-US" sz="1200" dirty="0" smtClean="0">
                <a:latin typeface="幼圆" charset="0"/>
                <a:ea typeface="幼圆" charset="0"/>
                <a:cs typeface="幼圆" charset="0"/>
              </a:rPr>
              <a:t>获评</a:t>
            </a:r>
            <a:r>
              <a:rPr lang="en-US" altLang="zh-CN" sz="1200" dirty="0"/>
              <a:t>2016</a:t>
            </a:r>
            <a:r>
              <a:rPr lang="zh-CN" altLang="en-US" sz="1200" dirty="0"/>
              <a:t>年度创业邦“创新成长企业</a:t>
            </a:r>
            <a:r>
              <a:rPr lang="en-US" altLang="zh-CN" sz="1200" dirty="0"/>
              <a:t>100</a:t>
            </a:r>
            <a:r>
              <a:rPr lang="zh-CN" altLang="en-US" sz="1200" dirty="0"/>
              <a:t>强”</a:t>
            </a:r>
            <a:endParaRPr lang="zh-CN" altLang="en-US" sz="1200" dirty="0">
              <a:latin typeface="幼圆" charset="0"/>
              <a:ea typeface="幼圆" charset="0"/>
              <a:cs typeface="幼圆" charset="0"/>
            </a:endParaRPr>
          </a:p>
        </p:txBody>
      </p:sp>
      <p:sp>
        <p:nvSpPr>
          <p:cNvPr id="8" name="文本框 7"/>
          <p:cNvSpPr txBox="1"/>
          <p:nvPr/>
        </p:nvSpPr>
        <p:spPr>
          <a:xfrm>
            <a:off x="238923" y="213631"/>
            <a:ext cx="1665841" cy="415498"/>
          </a:xfrm>
          <a:prstGeom prst="rect">
            <a:avLst/>
          </a:prstGeom>
          <a:noFill/>
        </p:spPr>
        <p:txBody>
          <a:bodyPr wrap="none" rtlCol="0">
            <a:spAutoFit/>
          </a:bodyPr>
          <a:lstStyle/>
          <a:p>
            <a:r>
              <a:rPr lang="en-US" altLang="zh-CN" sz="2100" b="1" dirty="0" smtClean="0">
                <a:solidFill>
                  <a:srgbClr val="0182F0"/>
                </a:solidFill>
                <a:latin typeface="幼圆" charset="0"/>
                <a:ea typeface="幼圆" charset="0"/>
                <a:cs typeface="幼圆" charset="0"/>
              </a:rPr>
              <a:t>6</a:t>
            </a:r>
            <a:r>
              <a:rPr lang="zh-CN" altLang="en-US" sz="2100" b="1" dirty="0" smtClean="0">
                <a:solidFill>
                  <a:srgbClr val="0182F0"/>
                </a:solidFill>
                <a:latin typeface="幼圆" charset="0"/>
                <a:ea typeface="幼圆" charset="0"/>
                <a:cs typeface="幼圆" charset="0"/>
              </a:rPr>
              <a:t>、奖项荣誉</a:t>
            </a:r>
            <a:endParaRPr lang="zh-CN" altLang="en-US" sz="2100" b="1" dirty="0">
              <a:solidFill>
                <a:srgbClr val="0068B6"/>
              </a:solidFill>
              <a:latin typeface="幼圆" charset="0"/>
              <a:ea typeface="幼圆" charset="0"/>
              <a:cs typeface="幼圆" charset="0"/>
            </a:endParaRPr>
          </a:p>
        </p:txBody>
      </p:sp>
    </p:spTree>
    <p:extLst>
      <p:ext uri="{BB962C8B-B14F-4D97-AF65-F5344CB8AC3E}">
        <p14:creationId xmlns:p14="http://schemas.microsoft.com/office/powerpoint/2010/main" val="4222305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20605</TotalTime>
  <Words>6297</Words>
  <Application>Microsoft Macintosh PowerPoint</Application>
  <PresentationFormat>全屏显示(16:9)</PresentationFormat>
  <Paragraphs>511</Paragraphs>
  <Slides>35</Slides>
  <Notes>32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35</vt:i4>
      </vt:variant>
    </vt:vector>
  </HeadingPairs>
  <TitlesOfParts>
    <vt:vector size="43" baseType="lpstr">
      <vt:lpstr>Calibri</vt:lpstr>
      <vt:lpstr>Trebuchet MS</vt:lpstr>
      <vt:lpstr>黑体</vt:lpstr>
      <vt:lpstr>宋体</vt:lpstr>
      <vt:lpstr>微软雅黑</vt:lpstr>
      <vt:lpstr>幼圆</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dc:creator>
  <cp:lastModifiedBy>Microsoft Office 用户</cp:lastModifiedBy>
  <cp:revision>556</cp:revision>
  <cp:lastPrinted>2016-10-31T10:55:26Z</cp:lastPrinted>
  <dcterms:created xsi:type="dcterms:W3CDTF">2016-08-12T13:40:00Z</dcterms:created>
  <dcterms:modified xsi:type="dcterms:W3CDTF">2017-02-05T10:19:49Z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2052-10.1.0.5975</vt:lpwstr>
  </property>
</Properties>
</file>